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68" r:id="rId4"/>
    <p:sldId id="269" r:id="rId5"/>
    <p:sldId id="258" r:id="rId6"/>
    <p:sldId id="259" r:id="rId7"/>
    <p:sldId id="263" r:id="rId8"/>
    <p:sldId id="265" r:id="rId9"/>
    <p:sldId id="264" r:id="rId10"/>
    <p:sldId id="267" r:id="rId11"/>
    <p:sldId id="261" r:id="rId12"/>
    <p:sldId id="260" r:id="rId13"/>
    <p:sldId id="270" r:id="rId14"/>
    <p:sldId id="266" r:id="rId15"/>
    <p:sldId id="26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293"/>
  </p:normalViewPr>
  <p:slideViewPr>
    <p:cSldViewPr snapToGrid="0" snapToObjects="1">
      <p:cViewPr>
        <p:scale>
          <a:sx n="111" d="100"/>
          <a:sy n="111" d="100"/>
        </p:scale>
        <p:origin x="53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646814-9A8E-5E49-95A5-4831C81E23DF}" type="doc">
      <dgm:prSet loTypeId="urn:microsoft.com/office/officeart/2005/8/layout/hProcess7" loCatId="" qsTypeId="urn:microsoft.com/office/officeart/2005/8/quickstyle/3d4" qsCatId="3D" csTypeId="urn:microsoft.com/office/officeart/2005/8/colors/accent0_1" csCatId="mainScheme" phldr="1"/>
      <dgm:spPr/>
      <dgm:t>
        <a:bodyPr/>
        <a:lstStyle/>
        <a:p>
          <a:endParaRPr lang="en-US"/>
        </a:p>
      </dgm:t>
    </dgm:pt>
    <dgm:pt modelId="{737AEB72-B579-C449-8C05-AD153BD83241}">
      <dgm:prSet phldrT="[Text]"/>
      <dgm:spPr/>
      <dgm:t>
        <a:bodyPr/>
        <a:lstStyle/>
        <a:p>
          <a:r>
            <a:rPr lang="en-US" dirty="0">
              <a:solidFill>
                <a:schemeClr val="tx1"/>
              </a:solidFill>
            </a:rPr>
            <a:t>Data</a:t>
          </a:r>
        </a:p>
      </dgm:t>
    </dgm:pt>
    <dgm:pt modelId="{D8E925E5-8B77-7B4F-A6ED-2F93E1D0E097}" type="parTrans" cxnId="{F2A0BB7C-9956-524D-A9E6-4BDC052B753B}">
      <dgm:prSet/>
      <dgm:spPr/>
      <dgm:t>
        <a:bodyPr/>
        <a:lstStyle/>
        <a:p>
          <a:endParaRPr lang="en-US">
            <a:solidFill>
              <a:schemeClr val="tx1"/>
            </a:solidFill>
          </a:endParaRPr>
        </a:p>
      </dgm:t>
    </dgm:pt>
    <dgm:pt modelId="{941BBA0F-3C1C-E049-95DD-E594F986C917}" type="sibTrans" cxnId="{F2A0BB7C-9956-524D-A9E6-4BDC052B753B}">
      <dgm:prSet/>
      <dgm:spPr/>
      <dgm:t>
        <a:bodyPr/>
        <a:lstStyle/>
        <a:p>
          <a:endParaRPr lang="en-US">
            <a:solidFill>
              <a:schemeClr val="tx1"/>
            </a:solidFill>
          </a:endParaRPr>
        </a:p>
      </dgm:t>
    </dgm:pt>
    <dgm:pt modelId="{CD984D36-B383-7342-922A-B6304BE1E8C4}">
      <dgm:prSet phldrT="[Text]"/>
      <dgm:spPr/>
      <dgm:t>
        <a:bodyPr/>
        <a:lstStyle/>
        <a:p>
          <a:pPr>
            <a:buClrTx/>
            <a:buSzTx/>
            <a:buFontTx/>
            <a:buNone/>
          </a:pPr>
          <a:r>
            <a:rPr lang="en-US" b="0" i="0" dirty="0">
              <a:solidFill>
                <a:schemeClr val="tx1"/>
              </a:solidFill>
              <a:effectLst/>
              <a:latin typeface="Noto Sans"/>
            </a:rPr>
            <a:t>Contract Data:</a:t>
          </a:r>
        </a:p>
        <a:p>
          <a:pPr>
            <a:buClrTx/>
            <a:buSzTx/>
            <a:buFontTx/>
            <a:buNone/>
          </a:pPr>
          <a:r>
            <a:rPr lang="en-US" b="0" i="0" dirty="0">
              <a:solidFill>
                <a:schemeClr val="tx1"/>
              </a:solidFill>
              <a:effectLst/>
              <a:latin typeface="Noto Sans"/>
            </a:rPr>
            <a:t>+300,000 contracts funded by World Bank loans from the past 20 years</a:t>
          </a:r>
        </a:p>
        <a:p>
          <a:pPr>
            <a:buClrTx/>
            <a:buSzTx/>
            <a:buFontTx/>
            <a:buNone/>
          </a:pPr>
          <a:r>
            <a:rPr lang="en-US" b="0" i="0" dirty="0">
              <a:solidFill>
                <a:schemeClr val="tx1"/>
              </a:solidFill>
              <a:effectLst/>
              <a:latin typeface="Noto Sans"/>
            </a:rPr>
            <a:t>Investigation Data:</a:t>
          </a:r>
        </a:p>
        <a:p>
          <a:pPr>
            <a:buClrTx/>
            <a:buSzTx/>
            <a:buFontTx/>
            <a:buNone/>
          </a:pPr>
          <a:r>
            <a:rPr lang="en-US" b="0" i="0" dirty="0">
              <a:solidFill>
                <a:schemeClr val="tx1"/>
              </a:solidFill>
            </a:rPr>
            <a:t>Results of investigations for collusion in the past years</a:t>
          </a:r>
          <a:endParaRPr lang="en-US" dirty="0">
            <a:solidFill>
              <a:schemeClr val="tx1"/>
            </a:solidFill>
          </a:endParaRPr>
        </a:p>
      </dgm:t>
    </dgm:pt>
    <dgm:pt modelId="{AF615271-09C8-5C4E-96F2-83FC0BFC1BB4}" type="parTrans" cxnId="{37DAE78A-4391-DF42-AD79-1209B57E682E}">
      <dgm:prSet/>
      <dgm:spPr/>
      <dgm:t>
        <a:bodyPr/>
        <a:lstStyle/>
        <a:p>
          <a:endParaRPr lang="en-US">
            <a:solidFill>
              <a:schemeClr val="tx1"/>
            </a:solidFill>
          </a:endParaRPr>
        </a:p>
      </dgm:t>
    </dgm:pt>
    <dgm:pt modelId="{183C5560-46CC-CD4F-9986-964B026D0AD9}" type="sibTrans" cxnId="{37DAE78A-4391-DF42-AD79-1209B57E682E}">
      <dgm:prSet/>
      <dgm:spPr/>
      <dgm:t>
        <a:bodyPr/>
        <a:lstStyle/>
        <a:p>
          <a:endParaRPr lang="en-US">
            <a:solidFill>
              <a:schemeClr val="tx1"/>
            </a:solidFill>
          </a:endParaRPr>
        </a:p>
      </dgm:t>
    </dgm:pt>
    <dgm:pt modelId="{832A173E-4824-1141-B80C-43BDE8B08719}">
      <dgm:prSet phldrT="[Text]"/>
      <dgm:spPr/>
      <dgm:t>
        <a:bodyPr/>
        <a:lstStyle/>
        <a:p>
          <a:r>
            <a:rPr lang="en-US" dirty="0">
              <a:solidFill>
                <a:schemeClr val="tx1"/>
              </a:solidFill>
            </a:rPr>
            <a:t>Classification models</a:t>
          </a:r>
        </a:p>
      </dgm:t>
    </dgm:pt>
    <dgm:pt modelId="{8A9EA6C8-0C91-C04B-B234-25C394E48A77}" type="parTrans" cxnId="{3DEC6898-F3AE-1848-B210-CC6CC37B84B1}">
      <dgm:prSet/>
      <dgm:spPr/>
      <dgm:t>
        <a:bodyPr/>
        <a:lstStyle/>
        <a:p>
          <a:endParaRPr lang="en-US">
            <a:solidFill>
              <a:schemeClr val="tx1"/>
            </a:solidFill>
          </a:endParaRPr>
        </a:p>
      </dgm:t>
    </dgm:pt>
    <dgm:pt modelId="{265E91AA-A580-964E-AB7B-22BDEDDAAD19}" type="sibTrans" cxnId="{3DEC6898-F3AE-1848-B210-CC6CC37B84B1}">
      <dgm:prSet/>
      <dgm:spPr/>
      <dgm:t>
        <a:bodyPr/>
        <a:lstStyle/>
        <a:p>
          <a:endParaRPr lang="en-US">
            <a:solidFill>
              <a:schemeClr val="tx1"/>
            </a:solidFill>
          </a:endParaRPr>
        </a:p>
      </dgm:t>
    </dgm:pt>
    <dgm:pt modelId="{BAF0703A-FB3D-9648-B378-6802E45AE4F5}">
      <dgm:prSet phldrT="[Text]"/>
      <dgm:spPr/>
      <dgm:t>
        <a:bodyPr/>
        <a:lstStyle/>
        <a:p>
          <a:r>
            <a:rPr lang="en-US" b="0" i="0" dirty="0">
              <a:solidFill>
                <a:schemeClr val="tx1"/>
              </a:solidFill>
            </a:rPr>
            <a:t>Training-set:</a:t>
          </a:r>
        </a:p>
        <a:p>
          <a:r>
            <a:rPr lang="en-US" b="0" i="0" dirty="0">
              <a:solidFill>
                <a:schemeClr val="tx1"/>
              </a:solidFill>
            </a:rPr>
            <a:t>Past contracts</a:t>
          </a:r>
        </a:p>
        <a:p>
          <a:r>
            <a:rPr lang="en-US" b="0" i="0" dirty="0">
              <a:solidFill>
                <a:schemeClr val="tx1"/>
              </a:solidFill>
            </a:rPr>
            <a:t>Labels: contract was investigated/not investigated</a:t>
          </a:r>
        </a:p>
      </dgm:t>
    </dgm:pt>
    <dgm:pt modelId="{B03AB268-101C-804E-B614-FC8FD6F6FE12}" type="parTrans" cxnId="{F0E17358-975D-9748-AF45-44FCBB5992AE}">
      <dgm:prSet/>
      <dgm:spPr/>
      <dgm:t>
        <a:bodyPr/>
        <a:lstStyle/>
        <a:p>
          <a:endParaRPr lang="en-US">
            <a:solidFill>
              <a:schemeClr val="tx1"/>
            </a:solidFill>
          </a:endParaRPr>
        </a:p>
      </dgm:t>
    </dgm:pt>
    <dgm:pt modelId="{B39F76F9-ECE1-F343-AA82-C9AFC890F075}" type="sibTrans" cxnId="{F0E17358-975D-9748-AF45-44FCBB5992AE}">
      <dgm:prSet/>
      <dgm:spPr/>
      <dgm:t>
        <a:bodyPr/>
        <a:lstStyle/>
        <a:p>
          <a:endParaRPr lang="en-US">
            <a:solidFill>
              <a:schemeClr val="tx1"/>
            </a:solidFill>
          </a:endParaRPr>
        </a:p>
      </dgm:t>
    </dgm:pt>
    <dgm:pt modelId="{4B2FF751-B5CD-7D42-9E9E-B41A69B554FB}">
      <dgm:prSet phldrT="[Text]"/>
      <dgm:spPr/>
      <dgm:t>
        <a:bodyPr/>
        <a:lstStyle/>
        <a:p>
          <a:r>
            <a:rPr lang="en-US" dirty="0">
              <a:solidFill>
                <a:schemeClr val="tx1"/>
              </a:solidFill>
            </a:rPr>
            <a:t>Model</a:t>
          </a:r>
        </a:p>
      </dgm:t>
    </dgm:pt>
    <dgm:pt modelId="{EBBA2F7B-476D-D043-B16B-C30BF4E128AC}" type="parTrans" cxnId="{BD95E41A-ED16-E341-BF2E-C558F3E93F78}">
      <dgm:prSet/>
      <dgm:spPr/>
      <dgm:t>
        <a:bodyPr/>
        <a:lstStyle/>
        <a:p>
          <a:endParaRPr lang="en-US">
            <a:solidFill>
              <a:schemeClr val="tx1"/>
            </a:solidFill>
          </a:endParaRPr>
        </a:p>
      </dgm:t>
    </dgm:pt>
    <dgm:pt modelId="{A07FB1ED-1424-FD48-BB52-CA00A5C4ACBC}" type="sibTrans" cxnId="{BD95E41A-ED16-E341-BF2E-C558F3E93F78}">
      <dgm:prSet/>
      <dgm:spPr/>
      <dgm:t>
        <a:bodyPr/>
        <a:lstStyle/>
        <a:p>
          <a:endParaRPr lang="en-US">
            <a:solidFill>
              <a:schemeClr val="tx1"/>
            </a:solidFill>
          </a:endParaRPr>
        </a:p>
      </dgm:t>
    </dgm:pt>
    <dgm:pt modelId="{C8F7FCE8-B0E0-8643-BDF2-1DC4EFC1ECD6}">
      <dgm:prSet phldrT="[Text]"/>
      <dgm:spPr/>
      <dgm:t>
        <a:bodyPr/>
        <a:lstStyle/>
        <a:p>
          <a:r>
            <a:rPr lang="en-US" b="0" i="0" dirty="0">
              <a:solidFill>
                <a:schemeClr val="tx1"/>
              </a:solidFill>
            </a:rPr>
            <a:t>A random forest provided the best results across all metrics</a:t>
          </a:r>
        </a:p>
        <a:p>
          <a:r>
            <a:rPr lang="en-US" b="0" i="0" dirty="0">
              <a:solidFill>
                <a:schemeClr val="tx1"/>
              </a:solidFill>
            </a:rPr>
            <a:t>Outcome:</a:t>
          </a:r>
          <a:endParaRPr lang="en-US" dirty="0">
            <a:solidFill>
              <a:schemeClr val="tx1"/>
            </a:solidFill>
          </a:endParaRPr>
        </a:p>
      </dgm:t>
    </dgm:pt>
    <dgm:pt modelId="{CF63DE8D-6BFA-5342-8BBD-1D6E73B49986}" type="parTrans" cxnId="{ACD66BA3-A9BD-594F-810F-A9108B7CD3E3}">
      <dgm:prSet/>
      <dgm:spPr/>
      <dgm:t>
        <a:bodyPr/>
        <a:lstStyle/>
        <a:p>
          <a:endParaRPr lang="en-US">
            <a:solidFill>
              <a:schemeClr val="tx1"/>
            </a:solidFill>
          </a:endParaRPr>
        </a:p>
      </dgm:t>
    </dgm:pt>
    <dgm:pt modelId="{17B1B3DA-89C5-9243-A1F3-504B5B6AC8A7}" type="sibTrans" cxnId="{ACD66BA3-A9BD-594F-810F-A9108B7CD3E3}">
      <dgm:prSet/>
      <dgm:spPr/>
      <dgm:t>
        <a:bodyPr/>
        <a:lstStyle/>
        <a:p>
          <a:endParaRPr lang="en-US">
            <a:solidFill>
              <a:schemeClr val="tx1"/>
            </a:solidFill>
          </a:endParaRPr>
        </a:p>
      </dgm:t>
    </dgm:pt>
    <dgm:pt modelId="{B5D2A0E9-FFF9-DD4F-83C9-7BE150CA0241}">
      <dgm:prSet/>
      <dgm:spPr/>
      <dgm:t>
        <a:bodyPr/>
        <a:lstStyle/>
        <a:p>
          <a:r>
            <a:rPr lang="en-US" b="0" i="0" dirty="0">
              <a:solidFill>
                <a:schemeClr val="tx1"/>
              </a:solidFill>
            </a:rPr>
            <a:t>0 – should be investigated</a:t>
          </a:r>
        </a:p>
      </dgm:t>
    </dgm:pt>
    <dgm:pt modelId="{E01A1950-3B2E-6341-BD94-0CF91FFA428D}" type="parTrans" cxnId="{3822A581-5CA8-9440-98A6-1C009F9DF4B2}">
      <dgm:prSet/>
      <dgm:spPr/>
      <dgm:t>
        <a:bodyPr/>
        <a:lstStyle/>
        <a:p>
          <a:endParaRPr lang="en-US">
            <a:solidFill>
              <a:schemeClr val="tx1"/>
            </a:solidFill>
          </a:endParaRPr>
        </a:p>
      </dgm:t>
    </dgm:pt>
    <dgm:pt modelId="{BBFF1990-85CD-C44D-8DF3-338B6653A624}" type="sibTrans" cxnId="{3822A581-5CA8-9440-98A6-1C009F9DF4B2}">
      <dgm:prSet/>
      <dgm:spPr/>
      <dgm:t>
        <a:bodyPr/>
        <a:lstStyle/>
        <a:p>
          <a:endParaRPr lang="en-US">
            <a:solidFill>
              <a:schemeClr val="tx1"/>
            </a:solidFill>
          </a:endParaRPr>
        </a:p>
      </dgm:t>
    </dgm:pt>
    <dgm:pt modelId="{872B17C9-5401-BC46-A96F-F201536C28CE}">
      <dgm:prSet/>
      <dgm:spPr/>
      <dgm:t>
        <a:bodyPr/>
        <a:lstStyle/>
        <a:p>
          <a:r>
            <a:rPr lang="en-US" b="0" i="0" dirty="0">
              <a:solidFill>
                <a:schemeClr val="tx1"/>
              </a:solidFill>
            </a:rPr>
            <a:t>1 – should not be investigated</a:t>
          </a:r>
          <a:endParaRPr lang="en-US" dirty="0">
            <a:solidFill>
              <a:schemeClr val="tx1"/>
            </a:solidFill>
          </a:endParaRPr>
        </a:p>
      </dgm:t>
    </dgm:pt>
    <dgm:pt modelId="{C9D80682-0BEC-2F41-8EAF-F2DCA34A36F4}" type="parTrans" cxnId="{9485DF04-86F5-B74D-9B43-B50BC5A8D88A}">
      <dgm:prSet/>
      <dgm:spPr/>
      <dgm:t>
        <a:bodyPr/>
        <a:lstStyle/>
        <a:p>
          <a:endParaRPr lang="en-US">
            <a:solidFill>
              <a:schemeClr val="tx1"/>
            </a:solidFill>
          </a:endParaRPr>
        </a:p>
      </dgm:t>
    </dgm:pt>
    <dgm:pt modelId="{57A8FE26-8E5A-474C-A0FC-47141EE34D0C}" type="sibTrans" cxnId="{9485DF04-86F5-B74D-9B43-B50BC5A8D88A}">
      <dgm:prSet/>
      <dgm:spPr/>
      <dgm:t>
        <a:bodyPr/>
        <a:lstStyle/>
        <a:p>
          <a:endParaRPr lang="en-US">
            <a:solidFill>
              <a:schemeClr val="tx1"/>
            </a:solidFill>
          </a:endParaRPr>
        </a:p>
      </dgm:t>
    </dgm:pt>
    <dgm:pt modelId="{562714EE-EA9B-B24E-99FB-487D43CFA19A}" type="pres">
      <dgm:prSet presAssocID="{D8646814-9A8E-5E49-95A5-4831C81E23DF}" presName="Name0" presStyleCnt="0">
        <dgm:presLayoutVars>
          <dgm:dir/>
          <dgm:animLvl val="lvl"/>
          <dgm:resizeHandles val="exact"/>
        </dgm:presLayoutVars>
      </dgm:prSet>
      <dgm:spPr/>
    </dgm:pt>
    <dgm:pt modelId="{EF810FB9-487F-7F42-B8CA-1185C4887BBA}" type="pres">
      <dgm:prSet presAssocID="{737AEB72-B579-C449-8C05-AD153BD83241}" presName="compositeNode" presStyleCnt="0">
        <dgm:presLayoutVars>
          <dgm:bulletEnabled val="1"/>
        </dgm:presLayoutVars>
      </dgm:prSet>
      <dgm:spPr/>
    </dgm:pt>
    <dgm:pt modelId="{EB993519-501F-3945-90FC-46A598ED6CF9}" type="pres">
      <dgm:prSet presAssocID="{737AEB72-B579-C449-8C05-AD153BD83241}" presName="bgRect" presStyleLbl="node1" presStyleIdx="0" presStyleCnt="3"/>
      <dgm:spPr/>
    </dgm:pt>
    <dgm:pt modelId="{2D43358F-235A-4D41-A517-F94B002A318B}" type="pres">
      <dgm:prSet presAssocID="{737AEB72-B579-C449-8C05-AD153BD83241}" presName="parentNode" presStyleLbl="node1" presStyleIdx="0" presStyleCnt="3">
        <dgm:presLayoutVars>
          <dgm:chMax val="0"/>
          <dgm:bulletEnabled val="1"/>
        </dgm:presLayoutVars>
      </dgm:prSet>
      <dgm:spPr/>
    </dgm:pt>
    <dgm:pt modelId="{4477809C-E601-E640-A427-62788C3CDC5D}" type="pres">
      <dgm:prSet presAssocID="{737AEB72-B579-C449-8C05-AD153BD83241}" presName="childNode" presStyleLbl="node1" presStyleIdx="0" presStyleCnt="3">
        <dgm:presLayoutVars>
          <dgm:bulletEnabled val="1"/>
        </dgm:presLayoutVars>
      </dgm:prSet>
      <dgm:spPr/>
    </dgm:pt>
    <dgm:pt modelId="{E273884C-F0B6-6E40-8B2B-43A029E1FA7B}" type="pres">
      <dgm:prSet presAssocID="{941BBA0F-3C1C-E049-95DD-E594F986C917}" presName="hSp" presStyleCnt="0"/>
      <dgm:spPr/>
    </dgm:pt>
    <dgm:pt modelId="{4AAE7F2C-F3E0-EF49-B08D-954E13E571C3}" type="pres">
      <dgm:prSet presAssocID="{941BBA0F-3C1C-E049-95DD-E594F986C917}" presName="vProcSp" presStyleCnt="0"/>
      <dgm:spPr/>
    </dgm:pt>
    <dgm:pt modelId="{F2041F8D-2E09-D346-B508-FFFB65503BED}" type="pres">
      <dgm:prSet presAssocID="{941BBA0F-3C1C-E049-95DD-E594F986C917}" presName="vSp1" presStyleCnt="0"/>
      <dgm:spPr/>
    </dgm:pt>
    <dgm:pt modelId="{E2D1B8E1-2401-D248-B6AD-AFB6C03988EA}" type="pres">
      <dgm:prSet presAssocID="{941BBA0F-3C1C-E049-95DD-E594F986C917}" presName="simulatedConn" presStyleLbl="solidFgAcc1" presStyleIdx="0" presStyleCnt="2"/>
      <dgm:spPr/>
    </dgm:pt>
    <dgm:pt modelId="{D27729BF-A4E7-0948-86FB-72BEDD0F5CDA}" type="pres">
      <dgm:prSet presAssocID="{941BBA0F-3C1C-E049-95DD-E594F986C917}" presName="vSp2" presStyleCnt="0"/>
      <dgm:spPr/>
    </dgm:pt>
    <dgm:pt modelId="{8681341D-5C4F-A741-89F6-1A48FDD6ED96}" type="pres">
      <dgm:prSet presAssocID="{941BBA0F-3C1C-E049-95DD-E594F986C917}" presName="sibTrans" presStyleCnt="0"/>
      <dgm:spPr/>
    </dgm:pt>
    <dgm:pt modelId="{0707A1CC-779B-BA46-A604-6242F7821065}" type="pres">
      <dgm:prSet presAssocID="{832A173E-4824-1141-B80C-43BDE8B08719}" presName="compositeNode" presStyleCnt="0">
        <dgm:presLayoutVars>
          <dgm:bulletEnabled val="1"/>
        </dgm:presLayoutVars>
      </dgm:prSet>
      <dgm:spPr/>
    </dgm:pt>
    <dgm:pt modelId="{02169B6D-7843-5D4F-A88B-67A1E653D330}" type="pres">
      <dgm:prSet presAssocID="{832A173E-4824-1141-B80C-43BDE8B08719}" presName="bgRect" presStyleLbl="node1" presStyleIdx="1" presStyleCnt="3"/>
      <dgm:spPr/>
    </dgm:pt>
    <dgm:pt modelId="{32EC36D7-635A-D840-A4E0-A804BD046056}" type="pres">
      <dgm:prSet presAssocID="{832A173E-4824-1141-B80C-43BDE8B08719}" presName="parentNode" presStyleLbl="node1" presStyleIdx="1" presStyleCnt="3">
        <dgm:presLayoutVars>
          <dgm:chMax val="0"/>
          <dgm:bulletEnabled val="1"/>
        </dgm:presLayoutVars>
      </dgm:prSet>
      <dgm:spPr/>
    </dgm:pt>
    <dgm:pt modelId="{87FE7F94-AC8A-BE42-B0EF-459D657B9819}" type="pres">
      <dgm:prSet presAssocID="{832A173E-4824-1141-B80C-43BDE8B08719}" presName="childNode" presStyleLbl="node1" presStyleIdx="1" presStyleCnt="3">
        <dgm:presLayoutVars>
          <dgm:bulletEnabled val="1"/>
        </dgm:presLayoutVars>
      </dgm:prSet>
      <dgm:spPr/>
    </dgm:pt>
    <dgm:pt modelId="{10DEDB77-5DFC-444B-A583-6C68557F03EC}" type="pres">
      <dgm:prSet presAssocID="{265E91AA-A580-964E-AB7B-22BDEDDAAD19}" presName="hSp" presStyleCnt="0"/>
      <dgm:spPr/>
    </dgm:pt>
    <dgm:pt modelId="{BDE2D127-520D-3B4B-B63E-EB9B82DB9EBC}" type="pres">
      <dgm:prSet presAssocID="{265E91AA-A580-964E-AB7B-22BDEDDAAD19}" presName="vProcSp" presStyleCnt="0"/>
      <dgm:spPr/>
    </dgm:pt>
    <dgm:pt modelId="{48DA78F9-A6A1-F742-99C4-1A8A4A170533}" type="pres">
      <dgm:prSet presAssocID="{265E91AA-A580-964E-AB7B-22BDEDDAAD19}" presName="vSp1" presStyleCnt="0"/>
      <dgm:spPr/>
    </dgm:pt>
    <dgm:pt modelId="{5472B691-FDF9-8346-9A5E-844E2AB81760}" type="pres">
      <dgm:prSet presAssocID="{265E91AA-A580-964E-AB7B-22BDEDDAAD19}" presName="simulatedConn" presStyleLbl="solidFgAcc1" presStyleIdx="1" presStyleCnt="2"/>
      <dgm:spPr/>
    </dgm:pt>
    <dgm:pt modelId="{B1C1A17B-C41E-384E-AE48-74E91F80AB25}" type="pres">
      <dgm:prSet presAssocID="{265E91AA-A580-964E-AB7B-22BDEDDAAD19}" presName="vSp2" presStyleCnt="0"/>
      <dgm:spPr/>
    </dgm:pt>
    <dgm:pt modelId="{A2616E6D-34C6-F348-992B-D5C686AA2C1A}" type="pres">
      <dgm:prSet presAssocID="{265E91AA-A580-964E-AB7B-22BDEDDAAD19}" presName="sibTrans" presStyleCnt="0"/>
      <dgm:spPr/>
    </dgm:pt>
    <dgm:pt modelId="{75C85A76-76AA-8B4E-B999-39B7E8D4B964}" type="pres">
      <dgm:prSet presAssocID="{4B2FF751-B5CD-7D42-9E9E-B41A69B554FB}" presName="compositeNode" presStyleCnt="0">
        <dgm:presLayoutVars>
          <dgm:bulletEnabled val="1"/>
        </dgm:presLayoutVars>
      </dgm:prSet>
      <dgm:spPr/>
    </dgm:pt>
    <dgm:pt modelId="{A1D1A3C6-065C-7E4E-B2A6-E2F322358990}" type="pres">
      <dgm:prSet presAssocID="{4B2FF751-B5CD-7D42-9E9E-B41A69B554FB}" presName="bgRect" presStyleLbl="node1" presStyleIdx="2" presStyleCnt="3"/>
      <dgm:spPr/>
    </dgm:pt>
    <dgm:pt modelId="{D8CA922B-B3C2-C34D-B1B1-A6FBA3A6CB92}" type="pres">
      <dgm:prSet presAssocID="{4B2FF751-B5CD-7D42-9E9E-B41A69B554FB}" presName="parentNode" presStyleLbl="node1" presStyleIdx="2" presStyleCnt="3">
        <dgm:presLayoutVars>
          <dgm:chMax val="0"/>
          <dgm:bulletEnabled val="1"/>
        </dgm:presLayoutVars>
      </dgm:prSet>
      <dgm:spPr/>
    </dgm:pt>
    <dgm:pt modelId="{BC738CFA-3268-FA40-B4EB-B6D71CA9AE1F}" type="pres">
      <dgm:prSet presAssocID="{4B2FF751-B5CD-7D42-9E9E-B41A69B554FB}" presName="childNode" presStyleLbl="node1" presStyleIdx="2" presStyleCnt="3">
        <dgm:presLayoutVars>
          <dgm:bulletEnabled val="1"/>
        </dgm:presLayoutVars>
      </dgm:prSet>
      <dgm:spPr/>
    </dgm:pt>
  </dgm:ptLst>
  <dgm:cxnLst>
    <dgm:cxn modelId="{9485DF04-86F5-B74D-9B43-B50BC5A8D88A}" srcId="{4B2FF751-B5CD-7D42-9E9E-B41A69B554FB}" destId="{872B17C9-5401-BC46-A96F-F201536C28CE}" srcOrd="2" destOrd="0" parTransId="{C9D80682-0BEC-2F41-8EAF-F2DCA34A36F4}" sibTransId="{57A8FE26-8E5A-474C-A0FC-47141EE34D0C}"/>
    <dgm:cxn modelId="{3FA68605-36C1-094C-87D1-0AFDBAC61AC2}" type="presOf" srcId="{872B17C9-5401-BC46-A96F-F201536C28CE}" destId="{BC738CFA-3268-FA40-B4EB-B6D71CA9AE1F}" srcOrd="0" destOrd="2" presId="urn:microsoft.com/office/officeart/2005/8/layout/hProcess7"/>
    <dgm:cxn modelId="{1642B510-F416-A44F-8F88-DD2C334F1CF8}" type="presOf" srcId="{737AEB72-B579-C449-8C05-AD153BD83241}" destId="{EB993519-501F-3945-90FC-46A598ED6CF9}" srcOrd="0" destOrd="0" presId="urn:microsoft.com/office/officeart/2005/8/layout/hProcess7"/>
    <dgm:cxn modelId="{BD95E41A-ED16-E341-BF2E-C558F3E93F78}" srcId="{D8646814-9A8E-5E49-95A5-4831C81E23DF}" destId="{4B2FF751-B5CD-7D42-9E9E-B41A69B554FB}" srcOrd="2" destOrd="0" parTransId="{EBBA2F7B-476D-D043-B16B-C30BF4E128AC}" sibTransId="{A07FB1ED-1424-FD48-BB52-CA00A5C4ACBC}"/>
    <dgm:cxn modelId="{2DC48136-0D0C-AD40-BE66-E95C1FE08B45}" type="presOf" srcId="{B5D2A0E9-FFF9-DD4F-83C9-7BE150CA0241}" destId="{BC738CFA-3268-FA40-B4EB-B6D71CA9AE1F}" srcOrd="0" destOrd="1" presId="urn:microsoft.com/office/officeart/2005/8/layout/hProcess7"/>
    <dgm:cxn modelId="{D7EE273A-CC10-D84F-93DD-4743157DD63F}" type="presOf" srcId="{CD984D36-B383-7342-922A-B6304BE1E8C4}" destId="{4477809C-E601-E640-A427-62788C3CDC5D}" srcOrd="0" destOrd="0" presId="urn:microsoft.com/office/officeart/2005/8/layout/hProcess7"/>
    <dgm:cxn modelId="{F0E17358-975D-9748-AF45-44FCBB5992AE}" srcId="{832A173E-4824-1141-B80C-43BDE8B08719}" destId="{BAF0703A-FB3D-9648-B378-6802E45AE4F5}" srcOrd="0" destOrd="0" parTransId="{B03AB268-101C-804E-B614-FC8FD6F6FE12}" sibTransId="{B39F76F9-ECE1-F343-AA82-C9AFC890F075}"/>
    <dgm:cxn modelId="{4D002C63-C055-CD44-A8A6-B9FAE101B276}" type="presOf" srcId="{C8F7FCE8-B0E0-8643-BDF2-1DC4EFC1ECD6}" destId="{BC738CFA-3268-FA40-B4EB-B6D71CA9AE1F}" srcOrd="0" destOrd="0" presId="urn:microsoft.com/office/officeart/2005/8/layout/hProcess7"/>
    <dgm:cxn modelId="{F2A0BB7C-9956-524D-A9E6-4BDC052B753B}" srcId="{D8646814-9A8E-5E49-95A5-4831C81E23DF}" destId="{737AEB72-B579-C449-8C05-AD153BD83241}" srcOrd="0" destOrd="0" parTransId="{D8E925E5-8B77-7B4F-A6ED-2F93E1D0E097}" sibTransId="{941BBA0F-3C1C-E049-95DD-E594F986C917}"/>
    <dgm:cxn modelId="{3822A581-5CA8-9440-98A6-1C009F9DF4B2}" srcId="{4B2FF751-B5CD-7D42-9E9E-B41A69B554FB}" destId="{B5D2A0E9-FFF9-DD4F-83C9-7BE150CA0241}" srcOrd="1" destOrd="0" parTransId="{E01A1950-3B2E-6341-BD94-0CF91FFA428D}" sibTransId="{BBFF1990-85CD-C44D-8DF3-338B6653A624}"/>
    <dgm:cxn modelId="{37DAE78A-4391-DF42-AD79-1209B57E682E}" srcId="{737AEB72-B579-C449-8C05-AD153BD83241}" destId="{CD984D36-B383-7342-922A-B6304BE1E8C4}" srcOrd="0" destOrd="0" parTransId="{AF615271-09C8-5C4E-96F2-83FC0BFC1BB4}" sibTransId="{183C5560-46CC-CD4F-9986-964B026D0AD9}"/>
    <dgm:cxn modelId="{3DEC6898-F3AE-1848-B210-CC6CC37B84B1}" srcId="{D8646814-9A8E-5E49-95A5-4831C81E23DF}" destId="{832A173E-4824-1141-B80C-43BDE8B08719}" srcOrd="1" destOrd="0" parTransId="{8A9EA6C8-0C91-C04B-B234-25C394E48A77}" sibTransId="{265E91AA-A580-964E-AB7B-22BDEDDAAD19}"/>
    <dgm:cxn modelId="{A83B4E9C-3038-5C45-9DA5-791DE93AEA3C}" type="presOf" srcId="{832A173E-4824-1141-B80C-43BDE8B08719}" destId="{32EC36D7-635A-D840-A4E0-A804BD046056}" srcOrd="1" destOrd="0" presId="urn:microsoft.com/office/officeart/2005/8/layout/hProcess7"/>
    <dgm:cxn modelId="{9D0D169E-2E46-0846-9503-F9D6200CBA02}" type="presOf" srcId="{737AEB72-B579-C449-8C05-AD153BD83241}" destId="{2D43358F-235A-4D41-A517-F94B002A318B}" srcOrd="1" destOrd="0" presId="urn:microsoft.com/office/officeart/2005/8/layout/hProcess7"/>
    <dgm:cxn modelId="{ACD66BA3-A9BD-594F-810F-A9108B7CD3E3}" srcId="{4B2FF751-B5CD-7D42-9E9E-B41A69B554FB}" destId="{C8F7FCE8-B0E0-8643-BDF2-1DC4EFC1ECD6}" srcOrd="0" destOrd="0" parTransId="{CF63DE8D-6BFA-5342-8BBD-1D6E73B49986}" sibTransId="{17B1B3DA-89C5-9243-A1F3-504B5B6AC8A7}"/>
    <dgm:cxn modelId="{150FA8A5-27D7-E244-95C8-E4BA53D94BD4}" type="presOf" srcId="{4B2FF751-B5CD-7D42-9E9E-B41A69B554FB}" destId="{D8CA922B-B3C2-C34D-B1B1-A6FBA3A6CB92}" srcOrd="1" destOrd="0" presId="urn:microsoft.com/office/officeart/2005/8/layout/hProcess7"/>
    <dgm:cxn modelId="{A559C0AD-6DA7-744F-A807-F5391F2A531F}" type="presOf" srcId="{BAF0703A-FB3D-9648-B378-6802E45AE4F5}" destId="{87FE7F94-AC8A-BE42-B0EF-459D657B9819}" srcOrd="0" destOrd="0" presId="urn:microsoft.com/office/officeart/2005/8/layout/hProcess7"/>
    <dgm:cxn modelId="{90D539E4-1C4C-7A49-917F-12B9A8D98B7A}" type="presOf" srcId="{832A173E-4824-1141-B80C-43BDE8B08719}" destId="{02169B6D-7843-5D4F-A88B-67A1E653D330}" srcOrd="0" destOrd="0" presId="urn:microsoft.com/office/officeart/2005/8/layout/hProcess7"/>
    <dgm:cxn modelId="{3DC1A6E5-1631-5D4A-9E6F-2F73A0A2A7F1}" type="presOf" srcId="{D8646814-9A8E-5E49-95A5-4831C81E23DF}" destId="{562714EE-EA9B-B24E-99FB-487D43CFA19A}" srcOrd="0" destOrd="0" presId="urn:microsoft.com/office/officeart/2005/8/layout/hProcess7"/>
    <dgm:cxn modelId="{8427E0EB-0F2A-724A-B516-7D15CA1EF36B}" type="presOf" srcId="{4B2FF751-B5CD-7D42-9E9E-B41A69B554FB}" destId="{A1D1A3C6-065C-7E4E-B2A6-E2F322358990}" srcOrd="0" destOrd="0" presId="urn:microsoft.com/office/officeart/2005/8/layout/hProcess7"/>
    <dgm:cxn modelId="{80EF41BE-023F-9548-8F31-506C563FB12B}" type="presParOf" srcId="{562714EE-EA9B-B24E-99FB-487D43CFA19A}" destId="{EF810FB9-487F-7F42-B8CA-1185C4887BBA}" srcOrd="0" destOrd="0" presId="urn:microsoft.com/office/officeart/2005/8/layout/hProcess7"/>
    <dgm:cxn modelId="{07D60751-FC1F-274A-9A53-AAD1DCFC754C}" type="presParOf" srcId="{EF810FB9-487F-7F42-B8CA-1185C4887BBA}" destId="{EB993519-501F-3945-90FC-46A598ED6CF9}" srcOrd="0" destOrd="0" presId="urn:microsoft.com/office/officeart/2005/8/layout/hProcess7"/>
    <dgm:cxn modelId="{A8AF5DC3-0B48-9C41-9F5E-331273A3289B}" type="presParOf" srcId="{EF810FB9-487F-7F42-B8CA-1185C4887BBA}" destId="{2D43358F-235A-4D41-A517-F94B002A318B}" srcOrd="1" destOrd="0" presId="urn:microsoft.com/office/officeart/2005/8/layout/hProcess7"/>
    <dgm:cxn modelId="{E7C3D0DE-2E6D-384D-9052-19764281A83E}" type="presParOf" srcId="{EF810FB9-487F-7F42-B8CA-1185C4887BBA}" destId="{4477809C-E601-E640-A427-62788C3CDC5D}" srcOrd="2" destOrd="0" presId="urn:microsoft.com/office/officeart/2005/8/layout/hProcess7"/>
    <dgm:cxn modelId="{A26BFC10-FF1D-F549-A360-D0232B524E1A}" type="presParOf" srcId="{562714EE-EA9B-B24E-99FB-487D43CFA19A}" destId="{E273884C-F0B6-6E40-8B2B-43A029E1FA7B}" srcOrd="1" destOrd="0" presId="urn:microsoft.com/office/officeart/2005/8/layout/hProcess7"/>
    <dgm:cxn modelId="{A17C3075-25C2-9244-9390-8F47304501C8}" type="presParOf" srcId="{562714EE-EA9B-B24E-99FB-487D43CFA19A}" destId="{4AAE7F2C-F3E0-EF49-B08D-954E13E571C3}" srcOrd="2" destOrd="0" presId="urn:microsoft.com/office/officeart/2005/8/layout/hProcess7"/>
    <dgm:cxn modelId="{910BCB8F-296B-5843-8D5D-1726234A0712}" type="presParOf" srcId="{4AAE7F2C-F3E0-EF49-B08D-954E13E571C3}" destId="{F2041F8D-2E09-D346-B508-FFFB65503BED}" srcOrd="0" destOrd="0" presId="urn:microsoft.com/office/officeart/2005/8/layout/hProcess7"/>
    <dgm:cxn modelId="{8AE4E5D4-6F9B-884A-B88A-40C02C2C792E}" type="presParOf" srcId="{4AAE7F2C-F3E0-EF49-B08D-954E13E571C3}" destId="{E2D1B8E1-2401-D248-B6AD-AFB6C03988EA}" srcOrd="1" destOrd="0" presId="urn:microsoft.com/office/officeart/2005/8/layout/hProcess7"/>
    <dgm:cxn modelId="{86302683-FB92-D548-B8A4-4ED096645144}" type="presParOf" srcId="{4AAE7F2C-F3E0-EF49-B08D-954E13E571C3}" destId="{D27729BF-A4E7-0948-86FB-72BEDD0F5CDA}" srcOrd="2" destOrd="0" presId="urn:microsoft.com/office/officeart/2005/8/layout/hProcess7"/>
    <dgm:cxn modelId="{A80DC9B7-1EED-4843-B5AA-B295DFDAC7F2}" type="presParOf" srcId="{562714EE-EA9B-B24E-99FB-487D43CFA19A}" destId="{8681341D-5C4F-A741-89F6-1A48FDD6ED96}" srcOrd="3" destOrd="0" presId="urn:microsoft.com/office/officeart/2005/8/layout/hProcess7"/>
    <dgm:cxn modelId="{5725C3B7-5767-7C41-A952-C4921E6E1FF7}" type="presParOf" srcId="{562714EE-EA9B-B24E-99FB-487D43CFA19A}" destId="{0707A1CC-779B-BA46-A604-6242F7821065}" srcOrd="4" destOrd="0" presId="urn:microsoft.com/office/officeart/2005/8/layout/hProcess7"/>
    <dgm:cxn modelId="{352BDEA5-BB1F-F241-B2A3-9214C735AA43}" type="presParOf" srcId="{0707A1CC-779B-BA46-A604-6242F7821065}" destId="{02169B6D-7843-5D4F-A88B-67A1E653D330}" srcOrd="0" destOrd="0" presId="urn:microsoft.com/office/officeart/2005/8/layout/hProcess7"/>
    <dgm:cxn modelId="{E8F0F992-35F1-EA4D-BFDA-38294B5CD95A}" type="presParOf" srcId="{0707A1CC-779B-BA46-A604-6242F7821065}" destId="{32EC36D7-635A-D840-A4E0-A804BD046056}" srcOrd="1" destOrd="0" presId="urn:microsoft.com/office/officeart/2005/8/layout/hProcess7"/>
    <dgm:cxn modelId="{9399D37E-79B1-3C4E-81A7-BF72AC37F145}" type="presParOf" srcId="{0707A1CC-779B-BA46-A604-6242F7821065}" destId="{87FE7F94-AC8A-BE42-B0EF-459D657B9819}" srcOrd="2" destOrd="0" presId="urn:microsoft.com/office/officeart/2005/8/layout/hProcess7"/>
    <dgm:cxn modelId="{3543E513-8AC2-9E4A-B192-2813E2F40830}" type="presParOf" srcId="{562714EE-EA9B-B24E-99FB-487D43CFA19A}" destId="{10DEDB77-5DFC-444B-A583-6C68557F03EC}" srcOrd="5" destOrd="0" presId="urn:microsoft.com/office/officeart/2005/8/layout/hProcess7"/>
    <dgm:cxn modelId="{3BA14DD0-71ED-3643-8E78-49200E9CDE98}" type="presParOf" srcId="{562714EE-EA9B-B24E-99FB-487D43CFA19A}" destId="{BDE2D127-520D-3B4B-B63E-EB9B82DB9EBC}" srcOrd="6" destOrd="0" presId="urn:microsoft.com/office/officeart/2005/8/layout/hProcess7"/>
    <dgm:cxn modelId="{4684C4E8-3527-944D-89C9-CE125BE0BD93}" type="presParOf" srcId="{BDE2D127-520D-3B4B-B63E-EB9B82DB9EBC}" destId="{48DA78F9-A6A1-F742-99C4-1A8A4A170533}" srcOrd="0" destOrd="0" presId="urn:microsoft.com/office/officeart/2005/8/layout/hProcess7"/>
    <dgm:cxn modelId="{813808C0-5D69-174B-809E-0981B45AEAFD}" type="presParOf" srcId="{BDE2D127-520D-3B4B-B63E-EB9B82DB9EBC}" destId="{5472B691-FDF9-8346-9A5E-844E2AB81760}" srcOrd="1" destOrd="0" presId="urn:microsoft.com/office/officeart/2005/8/layout/hProcess7"/>
    <dgm:cxn modelId="{B9EAC3A4-A5D8-DD4D-B0EA-F7BF1BAE688E}" type="presParOf" srcId="{BDE2D127-520D-3B4B-B63E-EB9B82DB9EBC}" destId="{B1C1A17B-C41E-384E-AE48-74E91F80AB25}" srcOrd="2" destOrd="0" presId="urn:microsoft.com/office/officeart/2005/8/layout/hProcess7"/>
    <dgm:cxn modelId="{20F1F852-DEA9-984F-BA73-E34C2A14EE0E}" type="presParOf" srcId="{562714EE-EA9B-B24E-99FB-487D43CFA19A}" destId="{A2616E6D-34C6-F348-992B-D5C686AA2C1A}" srcOrd="7" destOrd="0" presId="urn:microsoft.com/office/officeart/2005/8/layout/hProcess7"/>
    <dgm:cxn modelId="{FEA3E9AB-0BAD-924A-AB8A-CC0EEC987542}" type="presParOf" srcId="{562714EE-EA9B-B24E-99FB-487D43CFA19A}" destId="{75C85A76-76AA-8B4E-B999-39B7E8D4B964}" srcOrd="8" destOrd="0" presId="urn:microsoft.com/office/officeart/2005/8/layout/hProcess7"/>
    <dgm:cxn modelId="{1AB6D071-4FE6-F840-8AA3-847A8B22D830}" type="presParOf" srcId="{75C85A76-76AA-8B4E-B999-39B7E8D4B964}" destId="{A1D1A3C6-065C-7E4E-B2A6-E2F322358990}" srcOrd="0" destOrd="0" presId="urn:microsoft.com/office/officeart/2005/8/layout/hProcess7"/>
    <dgm:cxn modelId="{524AAAE3-143C-584D-BC82-FB212A1AB1F4}" type="presParOf" srcId="{75C85A76-76AA-8B4E-B999-39B7E8D4B964}" destId="{D8CA922B-B3C2-C34D-B1B1-A6FBA3A6CB92}" srcOrd="1" destOrd="0" presId="urn:microsoft.com/office/officeart/2005/8/layout/hProcess7"/>
    <dgm:cxn modelId="{BE187A60-DDB8-FB41-83F9-8819E1A483BA}" type="presParOf" srcId="{75C85A76-76AA-8B4E-B999-39B7E8D4B964}" destId="{BC738CFA-3268-FA40-B4EB-B6D71CA9AE1F}" srcOrd="2" destOrd="0" presId="urn:microsoft.com/office/officeart/2005/8/layout/hProcess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93519-501F-3945-90FC-46A598ED6CF9}">
      <dsp:nvSpPr>
        <dsp:cNvPr id="0" name=""/>
        <dsp:cNvSpPr/>
      </dsp:nvSpPr>
      <dsp:spPr>
        <a:xfrm>
          <a:off x="863" y="0"/>
          <a:ext cx="3716908" cy="1515499"/>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tx1"/>
              </a:solidFill>
            </a:rPr>
            <a:t>Data</a:t>
          </a:r>
        </a:p>
      </dsp:txBody>
      <dsp:txXfrm rot="16200000">
        <a:off x="-248799" y="249663"/>
        <a:ext cx="1242709" cy="743381"/>
      </dsp:txXfrm>
    </dsp:sp>
    <dsp:sp modelId="{4477809C-E601-E640-A427-62788C3CDC5D}">
      <dsp:nvSpPr>
        <dsp:cNvPr id="0" name=""/>
        <dsp:cNvSpPr/>
      </dsp:nvSpPr>
      <dsp:spPr>
        <a:xfrm>
          <a:off x="744245" y="0"/>
          <a:ext cx="2769096" cy="1515499"/>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48006" rIns="0" bIns="0" numCol="1" spcCol="1270" anchor="t" anchorCtr="0">
          <a:noAutofit/>
        </a:bodyPr>
        <a:lstStyle/>
        <a:p>
          <a:pPr marL="0" lvl="0" indent="0" algn="l" defTabSz="622300">
            <a:lnSpc>
              <a:spcPct val="90000"/>
            </a:lnSpc>
            <a:spcBef>
              <a:spcPct val="0"/>
            </a:spcBef>
            <a:spcAft>
              <a:spcPct val="35000"/>
            </a:spcAft>
            <a:buClrTx/>
            <a:buSzTx/>
            <a:buFontTx/>
            <a:buNone/>
          </a:pPr>
          <a:r>
            <a:rPr lang="en-US" sz="1400" b="0" i="0" kern="1200" dirty="0">
              <a:solidFill>
                <a:schemeClr val="tx1"/>
              </a:solidFill>
              <a:effectLst/>
              <a:latin typeface="Noto Sans"/>
            </a:rPr>
            <a:t>Contract Data:</a:t>
          </a:r>
        </a:p>
        <a:p>
          <a:pPr marL="0" lvl="0" indent="0" algn="l" defTabSz="622300">
            <a:lnSpc>
              <a:spcPct val="90000"/>
            </a:lnSpc>
            <a:spcBef>
              <a:spcPct val="0"/>
            </a:spcBef>
            <a:spcAft>
              <a:spcPct val="35000"/>
            </a:spcAft>
            <a:buClrTx/>
            <a:buSzTx/>
            <a:buFontTx/>
            <a:buNone/>
          </a:pPr>
          <a:r>
            <a:rPr lang="en-US" sz="1400" b="0" i="0" kern="1200" dirty="0">
              <a:solidFill>
                <a:schemeClr val="tx1"/>
              </a:solidFill>
              <a:effectLst/>
              <a:latin typeface="Noto Sans"/>
            </a:rPr>
            <a:t>+300,000 contracts funded by World Bank loans from the past 20 years</a:t>
          </a:r>
        </a:p>
        <a:p>
          <a:pPr marL="0" lvl="0" indent="0" algn="l" defTabSz="622300">
            <a:lnSpc>
              <a:spcPct val="90000"/>
            </a:lnSpc>
            <a:spcBef>
              <a:spcPct val="0"/>
            </a:spcBef>
            <a:spcAft>
              <a:spcPct val="35000"/>
            </a:spcAft>
            <a:buClrTx/>
            <a:buSzTx/>
            <a:buFontTx/>
            <a:buNone/>
          </a:pPr>
          <a:r>
            <a:rPr lang="en-US" sz="1400" b="0" i="0" kern="1200" dirty="0">
              <a:solidFill>
                <a:schemeClr val="tx1"/>
              </a:solidFill>
              <a:effectLst/>
              <a:latin typeface="Noto Sans"/>
            </a:rPr>
            <a:t>Investigation Data:</a:t>
          </a:r>
        </a:p>
        <a:p>
          <a:pPr marL="0" lvl="0" indent="0" algn="l" defTabSz="622300">
            <a:lnSpc>
              <a:spcPct val="90000"/>
            </a:lnSpc>
            <a:spcBef>
              <a:spcPct val="0"/>
            </a:spcBef>
            <a:spcAft>
              <a:spcPct val="35000"/>
            </a:spcAft>
            <a:buClrTx/>
            <a:buSzTx/>
            <a:buFontTx/>
            <a:buNone/>
          </a:pPr>
          <a:r>
            <a:rPr lang="en-US" sz="1400" b="0" i="0" kern="1200" dirty="0">
              <a:solidFill>
                <a:schemeClr val="tx1"/>
              </a:solidFill>
            </a:rPr>
            <a:t>Results of investigations for collusion in the past years</a:t>
          </a:r>
          <a:endParaRPr lang="en-US" sz="1400" kern="1200" dirty="0">
            <a:solidFill>
              <a:schemeClr val="tx1"/>
            </a:solidFill>
          </a:endParaRPr>
        </a:p>
      </dsp:txBody>
      <dsp:txXfrm>
        <a:off x="744245" y="0"/>
        <a:ext cx="2769096" cy="1515499"/>
      </dsp:txXfrm>
    </dsp:sp>
    <dsp:sp modelId="{02169B6D-7843-5D4F-A88B-67A1E653D330}">
      <dsp:nvSpPr>
        <dsp:cNvPr id="0" name=""/>
        <dsp:cNvSpPr/>
      </dsp:nvSpPr>
      <dsp:spPr>
        <a:xfrm>
          <a:off x="3847864" y="0"/>
          <a:ext cx="3716908" cy="1515499"/>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tx1"/>
              </a:solidFill>
            </a:rPr>
            <a:t>Classification models</a:t>
          </a:r>
        </a:p>
      </dsp:txBody>
      <dsp:txXfrm rot="16200000">
        <a:off x="3598200" y="249663"/>
        <a:ext cx="1242709" cy="743381"/>
      </dsp:txXfrm>
    </dsp:sp>
    <dsp:sp modelId="{E2D1B8E1-2401-D248-B6AD-AFB6C03988EA}">
      <dsp:nvSpPr>
        <dsp:cNvPr id="0" name=""/>
        <dsp:cNvSpPr/>
      </dsp:nvSpPr>
      <dsp:spPr>
        <a:xfrm rot="5400000">
          <a:off x="3755066" y="1020687"/>
          <a:ext cx="222763" cy="557536"/>
        </a:xfrm>
        <a:prstGeom prst="flowChartExtract">
          <a:avLst/>
        </a:prstGeom>
        <a:solidFill>
          <a:schemeClr val="lt1">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87FE7F94-AC8A-BE42-B0EF-459D657B9819}">
      <dsp:nvSpPr>
        <dsp:cNvPr id="0" name=""/>
        <dsp:cNvSpPr/>
      </dsp:nvSpPr>
      <dsp:spPr>
        <a:xfrm>
          <a:off x="4591245" y="0"/>
          <a:ext cx="2769096" cy="1515499"/>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48006" rIns="0" bIns="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chemeClr val="tx1"/>
              </a:solidFill>
            </a:rPr>
            <a:t>Training-set:</a:t>
          </a:r>
        </a:p>
        <a:p>
          <a:pPr marL="0" lvl="0" indent="0" algn="l" defTabSz="622300">
            <a:lnSpc>
              <a:spcPct val="90000"/>
            </a:lnSpc>
            <a:spcBef>
              <a:spcPct val="0"/>
            </a:spcBef>
            <a:spcAft>
              <a:spcPct val="35000"/>
            </a:spcAft>
            <a:buNone/>
          </a:pPr>
          <a:r>
            <a:rPr lang="en-US" sz="1400" b="0" i="0" kern="1200" dirty="0">
              <a:solidFill>
                <a:schemeClr val="tx1"/>
              </a:solidFill>
            </a:rPr>
            <a:t>Past contracts</a:t>
          </a:r>
        </a:p>
        <a:p>
          <a:pPr marL="0" lvl="0" indent="0" algn="l" defTabSz="622300">
            <a:lnSpc>
              <a:spcPct val="90000"/>
            </a:lnSpc>
            <a:spcBef>
              <a:spcPct val="0"/>
            </a:spcBef>
            <a:spcAft>
              <a:spcPct val="35000"/>
            </a:spcAft>
            <a:buNone/>
          </a:pPr>
          <a:r>
            <a:rPr lang="en-US" sz="1400" b="0" i="0" kern="1200" dirty="0">
              <a:solidFill>
                <a:schemeClr val="tx1"/>
              </a:solidFill>
            </a:rPr>
            <a:t>Labels: contract was investigated/not investigated</a:t>
          </a:r>
        </a:p>
      </dsp:txBody>
      <dsp:txXfrm>
        <a:off x="4591245" y="0"/>
        <a:ext cx="2769096" cy="1515499"/>
      </dsp:txXfrm>
    </dsp:sp>
    <dsp:sp modelId="{A1D1A3C6-065C-7E4E-B2A6-E2F322358990}">
      <dsp:nvSpPr>
        <dsp:cNvPr id="0" name=""/>
        <dsp:cNvSpPr/>
      </dsp:nvSpPr>
      <dsp:spPr>
        <a:xfrm>
          <a:off x="7694864" y="0"/>
          <a:ext cx="3716908" cy="1515499"/>
        </a:xfrm>
        <a:prstGeom prst="roundRect">
          <a:avLst>
            <a:gd name="adj" fmla="val 5000"/>
          </a:avLst>
        </a:prstGeom>
        <a:solidFill>
          <a:schemeClr val="l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58293" rIns="75565" bIns="0" numCol="1" spcCol="1270" anchor="t" anchorCtr="0">
          <a:noAutofit/>
        </a:bodyPr>
        <a:lstStyle/>
        <a:p>
          <a:pPr marL="0" lvl="0" indent="0" algn="r" defTabSz="755650">
            <a:lnSpc>
              <a:spcPct val="90000"/>
            </a:lnSpc>
            <a:spcBef>
              <a:spcPct val="0"/>
            </a:spcBef>
            <a:spcAft>
              <a:spcPct val="35000"/>
            </a:spcAft>
            <a:buNone/>
          </a:pPr>
          <a:r>
            <a:rPr lang="en-US" sz="1700" kern="1200" dirty="0">
              <a:solidFill>
                <a:schemeClr val="tx1"/>
              </a:solidFill>
            </a:rPr>
            <a:t>Model</a:t>
          </a:r>
        </a:p>
      </dsp:txBody>
      <dsp:txXfrm rot="16200000">
        <a:off x="7445200" y="249663"/>
        <a:ext cx="1242709" cy="743381"/>
      </dsp:txXfrm>
    </dsp:sp>
    <dsp:sp modelId="{5472B691-FDF9-8346-9A5E-844E2AB81760}">
      <dsp:nvSpPr>
        <dsp:cNvPr id="0" name=""/>
        <dsp:cNvSpPr/>
      </dsp:nvSpPr>
      <dsp:spPr>
        <a:xfrm rot="5400000">
          <a:off x="7602067" y="1020687"/>
          <a:ext cx="222763" cy="557536"/>
        </a:xfrm>
        <a:prstGeom prst="flowChartExtract">
          <a:avLst/>
        </a:prstGeom>
        <a:solidFill>
          <a:schemeClr val="lt1">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BC738CFA-3268-FA40-B4EB-B6D71CA9AE1F}">
      <dsp:nvSpPr>
        <dsp:cNvPr id="0" name=""/>
        <dsp:cNvSpPr/>
      </dsp:nvSpPr>
      <dsp:spPr>
        <a:xfrm>
          <a:off x="8438246" y="0"/>
          <a:ext cx="2769096" cy="1515499"/>
        </a:xfrm>
        <a:prstGeom prst="rect">
          <a:avLst/>
        </a:prstGeom>
        <a:noFill/>
        <a:ln>
          <a:noFill/>
        </a:ln>
        <a:effectLst/>
        <a:scene3d>
          <a:camera prst="orthographicFront"/>
          <a:lightRig rig="chilly" dir="t"/>
        </a:scene3d>
        <a:sp3d/>
      </dsp:spPr>
      <dsp:style>
        <a:lnRef idx="0">
          <a:scrgbClr r="0" g="0" b="0"/>
        </a:lnRef>
        <a:fillRef idx="1">
          <a:scrgbClr r="0" g="0" b="0"/>
        </a:fillRef>
        <a:effectRef idx="0">
          <a:scrgbClr r="0" g="0" b="0"/>
        </a:effectRef>
        <a:fontRef idx="minor">
          <a:schemeClr val="lt1"/>
        </a:fontRef>
      </dsp:style>
      <dsp:txBody>
        <a:bodyPr spcFirstLastPara="0" vert="horz" wrap="square" lIns="0" tIns="48006" rIns="0" bIns="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chemeClr val="tx1"/>
              </a:solidFill>
            </a:rPr>
            <a:t>A random forest provided the best results across all metrics</a:t>
          </a:r>
        </a:p>
        <a:p>
          <a:pPr marL="0" lvl="0" indent="0" algn="l" defTabSz="622300">
            <a:lnSpc>
              <a:spcPct val="90000"/>
            </a:lnSpc>
            <a:spcBef>
              <a:spcPct val="0"/>
            </a:spcBef>
            <a:spcAft>
              <a:spcPct val="35000"/>
            </a:spcAft>
            <a:buNone/>
          </a:pPr>
          <a:r>
            <a:rPr lang="en-US" sz="1400" b="0" i="0" kern="1200" dirty="0">
              <a:solidFill>
                <a:schemeClr val="tx1"/>
              </a:solidFill>
            </a:rPr>
            <a:t>Outcome:</a:t>
          </a:r>
          <a:endParaRPr lang="en-US" sz="1400" kern="1200" dirty="0">
            <a:solidFill>
              <a:schemeClr val="tx1"/>
            </a:solidFill>
          </a:endParaRPr>
        </a:p>
        <a:p>
          <a:pPr marL="0" lvl="0" indent="0" algn="l" defTabSz="622300">
            <a:lnSpc>
              <a:spcPct val="90000"/>
            </a:lnSpc>
            <a:spcBef>
              <a:spcPct val="0"/>
            </a:spcBef>
            <a:spcAft>
              <a:spcPct val="35000"/>
            </a:spcAft>
            <a:buNone/>
          </a:pPr>
          <a:r>
            <a:rPr lang="en-US" sz="1400" b="0" i="0" kern="1200" dirty="0">
              <a:solidFill>
                <a:schemeClr val="tx1"/>
              </a:solidFill>
            </a:rPr>
            <a:t>0 – should be investigated</a:t>
          </a:r>
        </a:p>
        <a:p>
          <a:pPr marL="0" lvl="0" indent="0" algn="l" defTabSz="622300">
            <a:lnSpc>
              <a:spcPct val="90000"/>
            </a:lnSpc>
            <a:spcBef>
              <a:spcPct val="0"/>
            </a:spcBef>
            <a:spcAft>
              <a:spcPct val="35000"/>
            </a:spcAft>
            <a:buNone/>
          </a:pPr>
          <a:r>
            <a:rPr lang="en-US" sz="1400" b="0" i="0" kern="1200" dirty="0">
              <a:solidFill>
                <a:schemeClr val="tx1"/>
              </a:solidFill>
            </a:rPr>
            <a:t>1 – should not be investigated</a:t>
          </a:r>
          <a:endParaRPr lang="en-US" sz="1400" kern="1200" dirty="0">
            <a:solidFill>
              <a:schemeClr val="tx1"/>
            </a:solidFill>
          </a:endParaRPr>
        </a:p>
      </dsp:txBody>
      <dsp:txXfrm>
        <a:off x="8438246" y="0"/>
        <a:ext cx="2769096" cy="151549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90DC0F-1F7B-3E43-8CDC-6AC3DE4A29B7}" type="datetimeFigureOut">
              <a:rPr lang="en-US" smtClean="0"/>
              <a:t>2/22/18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FBDF4E-2C4D-D040-B4B6-51E0FD4D7E9B}" type="slidenum">
              <a:rPr lang="en-US" smtClean="0"/>
              <a:t>‹#›</a:t>
            </a:fld>
            <a:endParaRPr lang="en-US"/>
          </a:p>
        </p:txBody>
      </p:sp>
    </p:spTree>
    <p:extLst>
      <p:ext uri="{BB962C8B-B14F-4D97-AF65-F5344CB8AC3E}">
        <p14:creationId xmlns:p14="http://schemas.microsoft.com/office/powerpoint/2010/main" val="1048636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bid-rigging. (</a:t>
            </a:r>
            <a:r>
              <a:rPr lang="en-US" sz="1200" b="1" i="0" kern="1200" dirty="0">
                <a:solidFill>
                  <a:schemeClr val="tx1"/>
                </a:solidFill>
                <a:effectLst/>
                <a:latin typeface="+mn-lt"/>
                <a:ea typeface="+mn-ea"/>
                <a:cs typeface="+mn-cs"/>
              </a:rPr>
              <a:t>public</a:t>
            </a:r>
            <a:r>
              <a:rPr lang="en-US" sz="1200" b="0" i="0" kern="1200" dirty="0">
                <a:solidFill>
                  <a:schemeClr val="tx1"/>
                </a:solidFill>
                <a:effectLst/>
                <a:latin typeface="+mn-lt"/>
                <a:ea typeface="+mn-ea"/>
                <a:cs typeface="+mn-cs"/>
              </a:rPr>
              <a:t> behavioral data available)</a:t>
            </a:r>
            <a:endParaRPr lang="en-US" dirty="0"/>
          </a:p>
        </p:txBody>
      </p:sp>
      <p:sp>
        <p:nvSpPr>
          <p:cNvPr id="4" name="Slide Number Placeholder 3"/>
          <p:cNvSpPr>
            <a:spLocks noGrp="1"/>
          </p:cNvSpPr>
          <p:nvPr>
            <p:ph type="sldNum" sz="quarter" idx="10"/>
          </p:nvPr>
        </p:nvSpPr>
        <p:spPr/>
        <p:txBody>
          <a:bodyPr/>
          <a:lstStyle/>
          <a:p>
            <a:fld id="{8EFBDF4E-2C4D-D040-B4B6-51E0FD4D7E9B}" type="slidenum">
              <a:rPr lang="en-US" smtClean="0"/>
              <a:t>2</a:t>
            </a:fld>
            <a:endParaRPr lang="en-US"/>
          </a:p>
        </p:txBody>
      </p:sp>
    </p:spTree>
    <p:extLst>
      <p:ext uri="{BB962C8B-B14F-4D97-AF65-F5344CB8AC3E}">
        <p14:creationId xmlns:p14="http://schemas.microsoft.com/office/powerpoint/2010/main" val="709020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discover fraud, corruption, and collusion, the </a:t>
            </a:r>
            <a:r>
              <a:rPr lang="en-US" sz="1200" kern="1200" dirty="0" err="1">
                <a:solidFill>
                  <a:schemeClr val="tx1"/>
                </a:solidFill>
                <a:effectLst/>
                <a:latin typeface="+mn-lt"/>
                <a:ea typeface="+mn-ea"/>
                <a:cs typeface="+mn-cs"/>
              </a:rPr>
              <a:t>WorldBank</a:t>
            </a:r>
            <a:r>
              <a:rPr lang="en-US" sz="1200" kern="1200" dirty="0">
                <a:solidFill>
                  <a:schemeClr val="tx1"/>
                </a:solidFill>
                <a:effectLst/>
                <a:latin typeface="+mn-lt"/>
                <a:ea typeface="+mn-ea"/>
                <a:cs typeface="+mn-cs"/>
              </a:rPr>
              <a:t> currently uses a complaint-based investigation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latin typeface="NimbusRomNo9L"/>
              </a:rPr>
              <a:t>Final </a:t>
            </a:r>
            <a:r>
              <a:rPr lang="en-US" i="1" dirty="0" err="1">
                <a:latin typeface="NimbusRomNo9L"/>
              </a:rPr>
              <a:t>Model:</a:t>
            </a:r>
            <a:r>
              <a:rPr lang="en-US" dirty="0" err="1">
                <a:latin typeface="NimbusRomNo9L"/>
              </a:rPr>
              <a:t>Based</a:t>
            </a:r>
            <a:r>
              <a:rPr lang="en-US" dirty="0">
                <a:latin typeface="NimbusRomNo9L"/>
              </a:rPr>
              <a:t> on precision at those levels, the </a:t>
            </a:r>
            <a:r>
              <a:rPr lang="en-US" dirty="0" err="1">
                <a:latin typeface="NimbusRomNo9L"/>
              </a:rPr>
              <a:t>bestperforming</a:t>
            </a:r>
            <a:r>
              <a:rPr lang="en-US" dirty="0">
                <a:latin typeface="NimbusRomNo9L"/>
              </a:rPr>
              <a:t> model across all train and test sets was the </a:t>
            </a:r>
            <a:r>
              <a:rPr lang="en-US" dirty="0" err="1">
                <a:latin typeface="NimbusRomNo9L"/>
              </a:rPr>
              <a:t>Gradi-ent</a:t>
            </a:r>
            <a:r>
              <a:rPr lang="en-US" dirty="0">
                <a:latin typeface="NimbusRomNo9L"/>
              </a:rPr>
              <a:t> Boosting Classifier.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NimbusRomNo9L"/>
              </a:rPr>
              <a:t>The model was trained on past investigations data, where the outcome of the investigation was used as the training label.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EFBDF4E-2C4D-D040-B4B6-51E0FD4D7E9B}" type="slidenum">
              <a:rPr lang="en-US" smtClean="0"/>
              <a:t>13</a:t>
            </a:fld>
            <a:endParaRPr lang="en-US"/>
          </a:p>
        </p:txBody>
      </p:sp>
    </p:spTree>
    <p:extLst>
      <p:ext uri="{BB962C8B-B14F-4D97-AF65-F5344CB8AC3E}">
        <p14:creationId xmlns:p14="http://schemas.microsoft.com/office/powerpoint/2010/main" val="1584231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World Bank Group lends billions of dollars each year to fund development projects in its efforts to reduce global poverty. My team and I, are helping investigators at the Bank search for patterns of collusion, corruption, and fraud in its contracts data, using models of contract-specific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727272"/>
                </a:solidFill>
                <a:effectLst/>
                <a:latin typeface="Noto Sans"/>
              </a:rPr>
              <a:t>over 300,000 major contracts funded by World Bank loans from the past 20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727272"/>
              </a:solidFill>
              <a:effectLst/>
              <a:latin typeface="Noto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727272"/>
                </a:solidFill>
                <a:effectLst/>
                <a:latin typeface="Noto Sans"/>
              </a:rPr>
              <a:t>In terms of the model, we trained a binary classifier separating past contracts that were investigated by the World Bank from those that were not investigated. We evaluated and compared models using precision, recall, and area under ROC curve. A random forest provided the best results across all metrics on a held-out test set.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EFBDF4E-2C4D-D040-B4B6-51E0FD4D7E9B}" type="slidenum">
              <a:rPr lang="en-US" smtClean="0"/>
              <a:t>14</a:t>
            </a:fld>
            <a:endParaRPr lang="en-US"/>
          </a:p>
        </p:txBody>
      </p:sp>
    </p:spTree>
    <p:extLst>
      <p:ext uri="{BB962C8B-B14F-4D97-AF65-F5344CB8AC3E}">
        <p14:creationId xmlns:p14="http://schemas.microsoft.com/office/powerpoint/2010/main" val="3800470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felony punishable by fines, imprisonment or both.</a:t>
            </a:r>
            <a:endParaRPr lang="en-US" dirty="0"/>
          </a:p>
        </p:txBody>
      </p:sp>
      <p:sp>
        <p:nvSpPr>
          <p:cNvPr id="4" name="Slide Number Placeholder 3"/>
          <p:cNvSpPr>
            <a:spLocks noGrp="1"/>
          </p:cNvSpPr>
          <p:nvPr>
            <p:ph type="sldNum" sz="quarter" idx="10"/>
          </p:nvPr>
        </p:nvSpPr>
        <p:spPr/>
        <p:txBody>
          <a:bodyPr/>
          <a:lstStyle/>
          <a:p>
            <a:fld id="{8EFBDF4E-2C4D-D040-B4B6-51E0FD4D7E9B}" type="slidenum">
              <a:rPr lang="en-US" smtClean="0"/>
              <a:t>4</a:t>
            </a:fld>
            <a:endParaRPr lang="en-US"/>
          </a:p>
        </p:txBody>
      </p:sp>
    </p:spTree>
    <p:extLst>
      <p:ext uri="{BB962C8B-B14F-4D97-AF65-F5344CB8AC3E}">
        <p14:creationId xmlns:p14="http://schemas.microsoft.com/office/powerpoint/2010/main" val="383835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FBDF4E-2C4D-D040-B4B6-51E0FD4D7E9B}" type="slidenum">
              <a:rPr lang="en-US" smtClean="0"/>
              <a:t>5</a:t>
            </a:fld>
            <a:endParaRPr lang="en-US"/>
          </a:p>
        </p:txBody>
      </p:sp>
    </p:spTree>
    <p:extLst>
      <p:ext uri="{BB962C8B-B14F-4D97-AF65-F5344CB8AC3E}">
        <p14:creationId xmlns:p14="http://schemas.microsoft.com/office/powerpoint/2010/main" val="1232360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inputs with larger correlation with the price of cement </a:t>
            </a:r>
            <a:endParaRPr lang="en-US" dirty="0"/>
          </a:p>
        </p:txBody>
      </p:sp>
      <p:sp>
        <p:nvSpPr>
          <p:cNvPr id="4" name="Slide Number Placeholder 3"/>
          <p:cNvSpPr>
            <a:spLocks noGrp="1"/>
          </p:cNvSpPr>
          <p:nvPr>
            <p:ph type="sldNum" sz="quarter" idx="10"/>
          </p:nvPr>
        </p:nvSpPr>
        <p:spPr/>
        <p:txBody>
          <a:bodyPr/>
          <a:lstStyle/>
          <a:p>
            <a:fld id="{8EFBDF4E-2C4D-D040-B4B6-51E0FD4D7E9B}" type="slidenum">
              <a:rPr lang="en-US" smtClean="0"/>
              <a:t>6</a:t>
            </a:fld>
            <a:endParaRPr lang="en-US"/>
          </a:p>
        </p:txBody>
      </p:sp>
    </p:spTree>
    <p:extLst>
      <p:ext uri="{BB962C8B-B14F-4D97-AF65-F5344CB8AC3E}">
        <p14:creationId xmlns:p14="http://schemas.microsoft.com/office/powerpoint/2010/main" val="2094922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most straightforward ways to mimic competition while in fact coordinating bidding and pre-determining who wins is when competitors recurrently submit losing bids making a pre-selected company a sure winner. This indicator captures such a situation. observing a dominant company winning always or almost always while a set of ‘competitors’ bidding, but losing always or almost always may signal collusion.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colluding firms control the entire market and the company extracting rents (i.e. winning)is the same over a longer period, it is possible to identify distinct network formations underlying this kind of collusion.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Tahoma" panose="020B0604030504040204" pitchFamily="34" charset="0"/>
              </a:rPr>
              <a:t>Under this scheme, cooperating bidders agree to submit higher priced or deliberately defective bids to ensure the selection of the designated winner at inflated prices.  In exchange, the winner might pay a percentage of its profits to the losing bidders, hire them as subcontractors, or allow them to win other high priced contracts.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Tahom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MR12"/>
              </a:rPr>
              <a:t>a case where sup-pliers four to eight always bid a little less that the winning bid suggesting another type of collusion.</a:t>
            </a:r>
            <a:endParaRPr lang="en-US" dirty="0"/>
          </a:p>
        </p:txBody>
      </p:sp>
      <p:sp>
        <p:nvSpPr>
          <p:cNvPr id="4" name="Slide Number Placeholder 3"/>
          <p:cNvSpPr>
            <a:spLocks noGrp="1"/>
          </p:cNvSpPr>
          <p:nvPr>
            <p:ph type="sldNum" sz="quarter" idx="10"/>
          </p:nvPr>
        </p:nvSpPr>
        <p:spPr/>
        <p:txBody>
          <a:bodyPr/>
          <a:lstStyle/>
          <a:p>
            <a:fld id="{8EFBDF4E-2C4D-D040-B4B6-51E0FD4D7E9B}" type="slidenum">
              <a:rPr lang="en-US" smtClean="0"/>
              <a:t>8</a:t>
            </a:fld>
            <a:endParaRPr lang="en-US"/>
          </a:p>
        </p:txBody>
      </p:sp>
    </p:spTree>
    <p:extLst>
      <p:ext uri="{BB962C8B-B14F-4D97-AF65-F5344CB8AC3E}">
        <p14:creationId xmlns:p14="http://schemas.microsoft.com/office/powerpoint/2010/main" val="1070727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63135"/>
                </a:solidFill>
                <a:effectLst/>
                <a:latin typeface="Change Calibre"/>
              </a:rPr>
              <a:t>Many cable companies in the United States of America have split themselves off into regions to stop competition. This is considered Market Division Scheme and can create regional monopolies.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63135"/>
              </a:solidFill>
              <a:effectLst/>
              <a:latin typeface="Change Calibr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NewRomanPSMT"/>
              </a:rPr>
              <a:t>Bids are in dollars. Since the bids are reported in their entirety, and since bids on all but the smallest markets are at least six digits, bidders can use the last few digits of a bid to encode messages. For example, in the AB auction (Auction 4), GTE frequently ended its bids with “483,” which spells GTE on the telephone keypad. In the same auction, American Portable, a subsidiary of TDS, signaled interest in some markets by spelling “TDS” (837) in the last three digits. In the nationwide narrowband auction(Auction 1), one bidder ended its bid with the phone number of Congressman John Dingell, who introduced the legislation to auction spectrum.</a:t>
            </a:r>
            <a:endParaRPr lang="en-US" dirty="0"/>
          </a:p>
          <a:p>
            <a:endParaRPr lang="en-US" dirty="0"/>
          </a:p>
        </p:txBody>
      </p:sp>
      <p:sp>
        <p:nvSpPr>
          <p:cNvPr id="4" name="Slide Number Placeholder 3"/>
          <p:cNvSpPr>
            <a:spLocks noGrp="1"/>
          </p:cNvSpPr>
          <p:nvPr>
            <p:ph type="sldNum" sz="quarter" idx="10"/>
          </p:nvPr>
        </p:nvSpPr>
        <p:spPr/>
        <p:txBody>
          <a:bodyPr/>
          <a:lstStyle/>
          <a:p>
            <a:fld id="{8EFBDF4E-2C4D-D040-B4B6-51E0FD4D7E9B}" type="slidenum">
              <a:rPr lang="en-US" smtClean="0"/>
              <a:t>9</a:t>
            </a:fld>
            <a:endParaRPr lang="en-US"/>
          </a:p>
        </p:txBody>
      </p:sp>
    </p:spTree>
    <p:extLst>
      <p:ext uri="{BB962C8B-B14F-4D97-AF65-F5344CB8AC3E}">
        <p14:creationId xmlns:p14="http://schemas.microsoft.com/office/powerpoint/2010/main" val="474874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proportion of single-bid contracts in asphalt resurfacing auctions has approached 80 percent.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paper we collect data on all asphalt paving auctions conducted by the Kentucky Transportation Cabinet during the years 2005-2007</a:t>
            </a:r>
            <a:endParaRPr lang="en-US" dirty="0"/>
          </a:p>
          <a:p>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regions with two or three potential competitors but where firms refrain from bidding across county lines, resulting in single-bidder auctions with prices approaching monopoly levels.</a:t>
            </a:r>
            <a:endParaRPr lang="en-US" dirty="0"/>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Financial Impact of Single-Bid Contracts</a:t>
            </a:r>
            <a:endParaRPr lang="en-US" dirty="0"/>
          </a:p>
          <a:p>
            <a:r>
              <a:rPr lang="en-US" sz="1200" kern="1200" dirty="0">
                <a:solidFill>
                  <a:schemeClr val="tx1"/>
                </a:solidFill>
                <a:effectLst/>
                <a:latin typeface="+mn-lt"/>
                <a:ea typeface="+mn-ea"/>
                <a:cs typeface="+mn-cs"/>
              </a:rPr>
              <a:t>Tacit collusion in the form of refraining from bidding in KY during the 2005-2007 period resulted in bids that were $70.6 million higher than they would have been if such behavior had not occurred.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EFBDF4E-2C4D-D040-B4B6-51E0FD4D7E9B}" type="slidenum">
              <a:rPr lang="en-US" smtClean="0"/>
              <a:t>10</a:t>
            </a:fld>
            <a:endParaRPr lang="en-US"/>
          </a:p>
        </p:txBody>
      </p:sp>
    </p:spTree>
    <p:extLst>
      <p:ext uri="{BB962C8B-B14F-4D97-AF65-F5344CB8AC3E}">
        <p14:creationId xmlns:p14="http://schemas.microsoft.com/office/powerpoint/2010/main" val="3768908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Contractors providing goods and services on </a:t>
            </a:r>
            <a:r>
              <a:rPr lang="en-US" sz="1200" kern="1200" dirty="0" err="1">
                <a:solidFill>
                  <a:schemeClr val="tx1"/>
                </a:solidFill>
                <a:effectLst/>
                <a:latin typeface="+mn-lt"/>
                <a:ea typeface="+mn-ea"/>
                <a:cs typeface="+mn-cs"/>
              </a:rPr>
              <a:t>WorldBank</a:t>
            </a:r>
            <a:r>
              <a:rPr lang="en-US" sz="1200" kern="1200" dirty="0">
                <a:solidFill>
                  <a:schemeClr val="tx1"/>
                </a:solidFill>
                <a:effectLst/>
                <a:latin typeface="+mn-lt"/>
                <a:ea typeface="+mn-ea"/>
                <a:cs typeface="+mn-cs"/>
              </a:rPr>
              <a:t> projects are typically hired through </a:t>
            </a:r>
            <a:r>
              <a:rPr lang="en-US" sz="1200" kern="1200" dirty="0" err="1">
                <a:solidFill>
                  <a:schemeClr val="tx1"/>
                </a:solidFill>
                <a:effectLst/>
                <a:latin typeface="+mn-lt"/>
                <a:ea typeface="+mn-ea"/>
                <a:cs typeface="+mn-cs"/>
              </a:rPr>
              <a:t>acompetitive</a:t>
            </a:r>
            <a:r>
              <a:rPr lang="en-US" sz="1200" kern="1200" dirty="0">
                <a:solidFill>
                  <a:schemeClr val="tx1"/>
                </a:solidFill>
                <a:effectLst/>
                <a:latin typeface="+mn-lt"/>
                <a:ea typeface="+mn-ea"/>
                <a:cs typeface="+mn-cs"/>
              </a:rPr>
              <a:t> bidding process. </a:t>
            </a:r>
            <a:r>
              <a:rPr lang="en-US" sz="1200" kern="1200" dirty="0" err="1">
                <a:solidFill>
                  <a:schemeClr val="tx1"/>
                </a:solidFill>
                <a:effectLst/>
                <a:latin typeface="+mn-lt"/>
                <a:ea typeface="+mn-ea"/>
                <a:cs typeface="+mn-cs"/>
              </a:rPr>
              <a:t>Occasionally,prospective</a:t>
            </a:r>
            <a:r>
              <a:rPr lang="en-US" sz="1200" kern="1200" dirty="0">
                <a:solidFill>
                  <a:schemeClr val="tx1"/>
                </a:solidFill>
                <a:effectLst/>
                <a:latin typeface="+mn-lt"/>
                <a:ea typeface="+mn-ea"/>
                <a:cs typeface="+mn-cs"/>
              </a:rPr>
              <a:t> contractors influence the </a:t>
            </a:r>
            <a:r>
              <a:rPr lang="en-US" sz="1200" kern="1200" dirty="0" err="1">
                <a:solidFill>
                  <a:schemeClr val="tx1"/>
                </a:solidFill>
                <a:effectLst/>
                <a:latin typeface="+mn-lt"/>
                <a:ea typeface="+mn-ea"/>
                <a:cs typeface="+mn-cs"/>
              </a:rPr>
              <a:t>competitivesystem</a:t>
            </a:r>
            <a:r>
              <a:rPr lang="en-US" sz="1200" kern="1200" dirty="0">
                <a:solidFill>
                  <a:schemeClr val="tx1"/>
                </a:solidFill>
                <a:effectLst/>
                <a:latin typeface="+mn-lt"/>
                <a:ea typeface="+mn-ea"/>
                <a:cs typeface="+mn-cs"/>
              </a:rPr>
              <a:t> by colluding with other contractors, </a:t>
            </a:r>
            <a:r>
              <a:rPr lang="en-US" sz="1200" kern="1200" dirty="0" err="1">
                <a:solidFill>
                  <a:schemeClr val="tx1"/>
                </a:solidFill>
                <a:effectLst/>
                <a:latin typeface="+mn-lt"/>
                <a:ea typeface="+mn-ea"/>
                <a:cs typeface="+mn-cs"/>
              </a:rPr>
              <a:t>bribinggovernment</a:t>
            </a:r>
            <a:r>
              <a:rPr lang="en-US" sz="1200" kern="1200" dirty="0">
                <a:solidFill>
                  <a:schemeClr val="tx1"/>
                </a:solidFill>
                <a:effectLst/>
                <a:latin typeface="+mn-lt"/>
                <a:ea typeface="+mn-ea"/>
                <a:cs typeface="+mn-cs"/>
              </a:rPr>
              <a:t> officials, or otherwise manipulating </a:t>
            </a:r>
            <a:r>
              <a:rPr lang="en-US" sz="1200" kern="1200" dirty="0" err="1">
                <a:solidFill>
                  <a:schemeClr val="tx1"/>
                </a:solidFill>
                <a:effectLst/>
                <a:latin typeface="+mn-lt"/>
                <a:ea typeface="+mn-ea"/>
                <a:cs typeface="+mn-cs"/>
              </a:rPr>
              <a:t>thebidding</a:t>
            </a:r>
            <a:r>
              <a:rPr lang="en-US" sz="1200" kern="1200" dirty="0">
                <a:solidFill>
                  <a:schemeClr val="tx1"/>
                </a:solidFill>
                <a:effectLst/>
                <a:latin typeface="+mn-lt"/>
                <a:ea typeface="+mn-ea"/>
                <a:cs typeface="+mn-cs"/>
              </a:rPr>
              <a:t> process.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company that works with companies or on projects that have been investigated by the World Bank are more likely to be investigated themselves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Companies that are on many projects together </a:t>
            </a:r>
            <a:r>
              <a:rPr lang="en-US" sz="1200" kern="1200" dirty="0" err="1">
                <a:solidFill>
                  <a:schemeClr val="tx1"/>
                </a:solidFill>
                <a:effectLst/>
                <a:latin typeface="+mn-lt"/>
                <a:ea typeface="+mn-ea"/>
                <a:cs typeface="+mn-cs"/>
              </a:rPr>
              <a:t>mayknow</a:t>
            </a:r>
            <a:r>
              <a:rPr lang="en-US" sz="1200" kern="1200" dirty="0">
                <a:solidFill>
                  <a:schemeClr val="tx1"/>
                </a:solidFill>
                <a:effectLst/>
                <a:latin typeface="+mn-lt"/>
                <a:ea typeface="+mn-ea"/>
                <a:cs typeface="+mn-cs"/>
              </a:rPr>
              <a:t> each other better and have the opportunity </a:t>
            </a:r>
            <a:r>
              <a:rPr lang="en-US" sz="1200" kern="1200" dirty="0" err="1">
                <a:solidFill>
                  <a:schemeClr val="tx1"/>
                </a:solidFill>
                <a:effectLst/>
                <a:latin typeface="+mn-lt"/>
                <a:ea typeface="+mn-ea"/>
                <a:cs typeface="+mn-cs"/>
              </a:rPr>
              <a:t>tocollude</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10"/>
          </p:nvPr>
        </p:nvSpPr>
        <p:spPr/>
        <p:txBody>
          <a:bodyPr/>
          <a:lstStyle/>
          <a:p>
            <a:fld id="{8EFBDF4E-2C4D-D040-B4B6-51E0FD4D7E9B}" type="slidenum">
              <a:rPr lang="en-US" smtClean="0"/>
              <a:t>11</a:t>
            </a:fld>
            <a:endParaRPr lang="en-US"/>
          </a:p>
        </p:txBody>
      </p:sp>
    </p:spTree>
    <p:extLst>
      <p:ext uri="{BB962C8B-B14F-4D97-AF65-F5344CB8AC3E}">
        <p14:creationId xmlns:p14="http://schemas.microsoft.com/office/powerpoint/2010/main" val="1518869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discover fraud, corruption, and collusion, the </a:t>
            </a:r>
            <a:r>
              <a:rPr lang="en-US" sz="1200" kern="1200" dirty="0" err="1">
                <a:solidFill>
                  <a:schemeClr val="tx1"/>
                </a:solidFill>
                <a:effectLst/>
                <a:latin typeface="+mn-lt"/>
                <a:ea typeface="+mn-ea"/>
                <a:cs typeface="+mn-cs"/>
              </a:rPr>
              <a:t>WorldBank</a:t>
            </a:r>
            <a:r>
              <a:rPr lang="en-US" sz="1200" kern="1200" dirty="0">
                <a:solidFill>
                  <a:schemeClr val="tx1"/>
                </a:solidFill>
                <a:effectLst/>
                <a:latin typeface="+mn-lt"/>
                <a:ea typeface="+mn-ea"/>
                <a:cs typeface="+mn-cs"/>
              </a:rPr>
              <a:t> currently uses a complaint-based investigation process.</a:t>
            </a:r>
            <a:endParaRPr lang="en-US" dirty="0"/>
          </a:p>
        </p:txBody>
      </p:sp>
      <p:sp>
        <p:nvSpPr>
          <p:cNvPr id="4" name="Slide Number Placeholder 3"/>
          <p:cNvSpPr>
            <a:spLocks noGrp="1"/>
          </p:cNvSpPr>
          <p:nvPr>
            <p:ph type="sldNum" sz="quarter" idx="10"/>
          </p:nvPr>
        </p:nvSpPr>
        <p:spPr/>
        <p:txBody>
          <a:bodyPr/>
          <a:lstStyle/>
          <a:p>
            <a:fld id="{8EFBDF4E-2C4D-D040-B4B6-51E0FD4D7E9B}" type="slidenum">
              <a:rPr lang="en-US" smtClean="0"/>
              <a:t>12</a:t>
            </a:fld>
            <a:endParaRPr lang="en-US"/>
          </a:p>
        </p:txBody>
      </p:sp>
    </p:spTree>
    <p:extLst>
      <p:ext uri="{BB962C8B-B14F-4D97-AF65-F5344CB8AC3E}">
        <p14:creationId xmlns:p14="http://schemas.microsoft.com/office/powerpoint/2010/main" val="1270379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2B702-B149-F047-B839-4727A0D80E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C66046-58DD-D847-BC57-34E79FFD56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6CE37D-2A8E-3943-8C49-51931A5A03A2}"/>
              </a:ext>
            </a:extLst>
          </p:cNvPr>
          <p:cNvSpPr>
            <a:spLocks noGrp="1"/>
          </p:cNvSpPr>
          <p:nvPr>
            <p:ph type="dt" sz="half" idx="10"/>
          </p:nvPr>
        </p:nvSpPr>
        <p:spPr/>
        <p:txBody>
          <a:bodyPr/>
          <a:lstStyle/>
          <a:p>
            <a:fld id="{C3819BE2-0874-1840-B084-6549CBB76272}" type="datetimeFigureOut">
              <a:rPr lang="en-US" smtClean="0"/>
              <a:t>2/22/18</a:t>
            </a:fld>
            <a:endParaRPr lang="en-US"/>
          </a:p>
        </p:txBody>
      </p:sp>
      <p:sp>
        <p:nvSpPr>
          <p:cNvPr id="5" name="Footer Placeholder 4">
            <a:extLst>
              <a:ext uri="{FF2B5EF4-FFF2-40B4-BE49-F238E27FC236}">
                <a16:creationId xmlns:a16="http://schemas.microsoft.com/office/drawing/2014/main" id="{F31F1F00-17DA-7A44-80BC-CDB5973CDE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2A247-E381-5544-A3DF-78C2F8FDE8C3}"/>
              </a:ext>
            </a:extLst>
          </p:cNvPr>
          <p:cNvSpPr>
            <a:spLocks noGrp="1"/>
          </p:cNvSpPr>
          <p:nvPr>
            <p:ph type="sldNum" sz="quarter" idx="12"/>
          </p:nvPr>
        </p:nvSpPr>
        <p:spPr/>
        <p:txBody>
          <a:bodyPr/>
          <a:lstStyle/>
          <a:p>
            <a:fld id="{8AD5B97D-75A6-5546-90D7-EE5E7E109639}" type="slidenum">
              <a:rPr lang="en-US" smtClean="0"/>
              <a:t>‹#›</a:t>
            </a:fld>
            <a:endParaRPr lang="en-US"/>
          </a:p>
        </p:txBody>
      </p:sp>
    </p:spTree>
    <p:extLst>
      <p:ext uri="{BB962C8B-B14F-4D97-AF65-F5344CB8AC3E}">
        <p14:creationId xmlns:p14="http://schemas.microsoft.com/office/powerpoint/2010/main" val="2215796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3E97-E41B-5A4B-9E2E-BF7421F7BB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8893A86-705A-E34D-8954-AC506C3A9D0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83982E-EF58-6548-9C1D-9AFE2EA98368}"/>
              </a:ext>
            </a:extLst>
          </p:cNvPr>
          <p:cNvSpPr>
            <a:spLocks noGrp="1"/>
          </p:cNvSpPr>
          <p:nvPr>
            <p:ph type="dt" sz="half" idx="10"/>
          </p:nvPr>
        </p:nvSpPr>
        <p:spPr/>
        <p:txBody>
          <a:bodyPr/>
          <a:lstStyle/>
          <a:p>
            <a:fld id="{C3819BE2-0874-1840-B084-6549CBB76272}" type="datetimeFigureOut">
              <a:rPr lang="en-US" smtClean="0"/>
              <a:t>2/22/18</a:t>
            </a:fld>
            <a:endParaRPr lang="en-US"/>
          </a:p>
        </p:txBody>
      </p:sp>
      <p:sp>
        <p:nvSpPr>
          <p:cNvPr id="5" name="Footer Placeholder 4">
            <a:extLst>
              <a:ext uri="{FF2B5EF4-FFF2-40B4-BE49-F238E27FC236}">
                <a16:creationId xmlns:a16="http://schemas.microsoft.com/office/drawing/2014/main" id="{7716DA97-BEBA-7149-A8BA-28391A8D7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85712F-FF8B-C04E-AA59-AE087781488D}"/>
              </a:ext>
            </a:extLst>
          </p:cNvPr>
          <p:cNvSpPr>
            <a:spLocks noGrp="1"/>
          </p:cNvSpPr>
          <p:nvPr>
            <p:ph type="sldNum" sz="quarter" idx="12"/>
          </p:nvPr>
        </p:nvSpPr>
        <p:spPr/>
        <p:txBody>
          <a:bodyPr/>
          <a:lstStyle/>
          <a:p>
            <a:fld id="{8AD5B97D-75A6-5546-90D7-EE5E7E109639}" type="slidenum">
              <a:rPr lang="en-US" smtClean="0"/>
              <a:t>‹#›</a:t>
            </a:fld>
            <a:endParaRPr lang="en-US"/>
          </a:p>
        </p:txBody>
      </p:sp>
    </p:spTree>
    <p:extLst>
      <p:ext uri="{BB962C8B-B14F-4D97-AF65-F5344CB8AC3E}">
        <p14:creationId xmlns:p14="http://schemas.microsoft.com/office/powerpoint/2010/main" val="3657485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0C328B-14AC-2544-82C5-639EC6D4B5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791A03-7758-E245-8AAA-36C2F2B9A6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0409AD-E955-0E45-AE46-7CDE9F56B119}"/>
              </a:ext>
            </a:extLst>
          </p:cNvPr>
          <p:cNvSpPr>
            <a:spLocks noGrp="1"/>
          </p:cNvSpPr>
          <p:nvPr>
            <p:ph type="dt" sz="half" idx="10"/>
          </p:nvPr>
        </p:nvSpPr>
        <p:spPr/>
        <p:txBody>
          <a:bodyPr/>
          <a:lstStyle/>
          <a:p>
            <a:fld id="{C3819BE2-0874-1840-B084-6549CBB76272}" type="datetimeFigureOut">
              <a:rPr lang="en-US" smtClean="0"/>
              <a:t>2/22/18</a:t>
            </a:fld>
            <a:endParaRPr lang="en-US"/>
          </a:p>
        </p:txBody>
      </p:sp>
      <p:sp>
        <p:nvSpPr>
          <p:cNvPr id="5" name="Footer Placeholder 4">
            <a:extLst>
              <a:ext uri="{FF2B5EF4-FFF2-40B4-BE49-F238E27FC236}">
                <a16:creationId xmlns:a16="http://schemas.microsoft.com/office/drawing/2014/main" id="{3C825E07-9E2A-1947-933A-298EFCC44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740C3-5437-FD4D-8267-AAC1BF883529}"/>
              </a:ext>
            </a:extLst>
          </p:cNvPr>
          <p:cNvSpPr>
            <a:spLocks noGrp="1"/>
          </p:cNvSpPr>
          <p:nvPr>
            <p:ph type="sldNum" sz="quarter" idx="12"/>
          </p:nvPr>
        </p:nvSpPr>
        <p:spPr/>
        <p:txBody>
          <a:bodyPr/>
          <a:lstStyle/>
          <a:p>
            <a:fld id="{8AD5B97D-75A6-5546-90D7-EE5E7E109639}" type="slidenum">
              <a:rPr lang="en-US" smtClean="0"/>
              <a:t>‹#›</a:t>
            </a:fld>
            <a:endParaRPr lang="en-US"/>
          </a:p>
        </p:txBody>
      </p:sp>
    </p:spTree>
    <p:extLst>
      <p:ext uri="{BB962C8B-B14F-4D97-AF65-F5344CB8AC3E}">
        <p14:creationId xmlns:p14="http://schemas.microsoft.com/office/powerpoint/2010/main" val="3218427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62C20-4D13-6545-ACEE-A6CC317E88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DD506B-0D42-0C49-8F98-0612EB98C89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3FBD5-889F-E542-BD7B-8E20BCE56D0E}"/>
              </a:ext>
            </a:extLst>
          </p:cNvPr>
          <p:cNvSpPr>
            <a:spLocks noGrp="1"/>
          </p:cNvSpPr>
          <p:nvPr>
            <p:ph type="dt" sz="half" idx="10"/>
          </p:nvPr>
        </p:nvSpPr>
        <p:spPr/>
        <p:txBody>
          <a:bodyPr/>
          <a:lstStyle/>
          <a:p>
            <a:fld id="{C3819BE2-0874-1840-B084-6549CBB76272}" type="datetimeFigureOut">
              <a:rPr lang="en-US" smtClean="0"/>
              <a:t>2/22/18</a:t>
            </a:fld>
            <a:endParaRPr lang="en-US"/>
          </a:p>
        </p:txBody>
      </p:sp>
      <p:sp>
        <p:nvSpPr>
          <p:cNvPr id="5" name="Footer Placeholder 4">
            <a:extLst>
              <a:ext uri="{FF2B5EF4-FFF2-40B4-BE49-F238E27FC236}">
                <a16:creationId xmlns:a16="http://schemas.microsoft.com/office/drawing/2014/main" id="{0B00B79E-0D4D-754A-A276-59F265D20A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296C9-AAD8-104A-B2F4-B91D455F93F2}"/>
              </a:ext>
            </a:extLst>
          </p:cNvPr>
          <p:cNvSpPr>
            <a:spLocks noGrp="1"/>
          </p:cNvSpPr>
          <p:nvPr>
            <p:ph type="sldNum" sz="quarter" idx="12"/>
          </p:nvPr>
        </p:nvSpPr>
        <p:spPr/>
        <p:txBody>
          <a:bodyPr/>
          <a:lstStyle/>
          <a:p>
            <a:fld id="{8AD5B97D-75A6-5546-90D7-EE5E7E109639}" type="slidenum">
              <a:rPr lang="en-US" smtClean="0"/>
              <a:t>‹#›</a:t>
            </a:fld>
            <a:endParaRPr lang="en-US"/>
          </a:p>
        </p:txBody>
      </p:sp>
    </p:spTree>
    <p:extLst>
      <p:ext uri="{BB962C8B-B14F-4D97-AF65-F5344CB8AC3E}">
        <p14:creationId xmlns:p14="http://schemas.microsoft.com/office/powerpoint/2010/main" val="3392181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0DFE7-B34F-A24C-862E-7F882F2DF9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EE29FA-E83C-BC42-A894-00EAEED435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617AED6-8D79-D04E-8D06-806485182F52}"/>
              </a:ext>
            </a:extLst>
          </p:cNvPr>
          <p:cNvSpPr>
            <a:spLocks noGrp="1"/>
          </p:cNvSpPr>
          <p:nvPr>
            <p:ph type="dt" sz="half" idx="10"/>
          </p:nvPr>
        </p:nvSpPr>
        <p:spPr/>
        <p:txBody>
          <a:bodyPr/>
          <a:lstStyle/>
          <a:p>
            <a:fld id="{C3819BE2-0874-1840-B084-6549CBB76272}" type="datetimeFigureOut">
              <a:rPr lang="en-US" smtClean="0"/>
              <a:t>2/22/18</a:t>
            </a:fld>
            <a:endParaRPr lang="en-US"/>
          </a:p>
        </p:txBody>
      </p:sp>
      <p:sp>
        <p:nvSpPr>
          <p:cNvPr id="5" name="Footer Placeholder 4">
            <a:extLst>
              <a:ext uri="{FF2B5EF4-FFF2-40B4-BE49-F238E27FC236}">
                <a16:creationId xmlns:a16="http://schemas.microsoft.com/office/drawing/2014/main" id="{1E9D6775-A8CF-2A4A-8ACB-916E1161F8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23B94-E45D-3B48-95CD-2F3D8BD57602}"/>
              </a:ext>
            </a:extLst>
          </p:cNvPr>
          <p:cNvSpPr>
            <a:spLocks noGrp="1"/>
          </p:cNvSpPr>
          <p:nvPr>
            <p:ph type="sldNum" sz="quarter" idx="12"/>
          </p:nvPr>
        </p:nvSpPr>
        <p:spPr/>
        <p:txBody>
          <a:bodyPr/>
          <a:lstStyle/>
          <a:p>
            <a:fld id="{8AD5B97D-75A6-5546-90D7-EE5E7E109639}" type="slidenum">
              <a:rPr lang="en-US" smtClean="0"/>
              <a:t>‹#›</a:t>
            </a:fld>
            <a:endParaRPr lang="en-US"/>
          </a:p>
        </p:txBody>
      </p:sp>
    </p:spTree>
    <p:extLst>
      <p:ext uri="{BB962C8B-B14F-4D97-AF65-F5344CB8AC3E}">
        <p14:creationId xmlns:p14="http://schemas.microsoft.com/office/powerpoint/2010/main" val="3613931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505B-82A7-F04E-9906-BDEF833D66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E0F84A-2CAE-8740-B444-E5E15D3ECFE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53CB8D2-A84E-EC44-9A4F-40AB4A9F0A2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F6260B-B08B-EB47-9EAF-AF0F6C01214E}"/>
              </a:ext>
            </a:extLst>
          </p:cNvPr>
          <p:cNvSpPr>
            <a:spLocks noGrp="1"/>
          </p:cNvSpPr>
          <p:nvPr>
            <p:ph type="dt" sz="half" idx="10"/>
          </p:nvPr>
        </p:nvSpPr>
        <p:spPr/>
        <p:txBody>
          <a:bodyPr/>
          <a:lstStyle/>
          <a:p>
            <a:fld id="{C3819BE2-0874-1840-B084-6549CBB76272}" type="datetimeFigureOut">
              <a:rPr lang="en-US" smtClean="0"/>
              <a:t>2/22/18</a:t>
            </a:fld>
            <a:endParaRPr lang="en-US"/>
          </a:p>
        </p:txBody>
      </p:sp>
      <p:sp>
        <p:nvSpPr>
          <p:cNvPr id="6" name="Footer Placeholder 5">
            <a:extLst>
              <a:ext uri="{FF2B5EF4-FFF2-40B4-BE49-F238E27FC236}">
                <a16:creationId xmlns:a16="http://schemas.microsoft.com/office/drawing/2014/main" id="{BFD142A9-1249-A749-BEF2-A461A35BBF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D51E37-21B4-B84E-9D79-6995FAD0B70A}"/>
              </a:ext>
            </a:extLst>
          </p:cNvPr>
          <p:cNvSpPr>
            <a:spLocks noGrp="1"/>
          </p:cNvSpPr>
          <p:nvPr>
            <p:ph type="sldNum" sz="quarter" idx="12"/>
          </p:nvPr>
        </p:nvSpPr>
        <p:spPr/>
        <p:txBody>
          <a:bodyPr/>
          <a:lstStyle/>
          <a:p>
            <a:fld id="{8AD5B97D-75A6-5546-90D7-EE5E7E109639}" type="slidenum">
              <a:rPr lang="en-US" smtClean="0"/>
              <a:t>‹#›</a:t>
            </a:fld>
            <a:endParaRPr lang="en-US"/>
          </a:p>
        </p:txBody>
      </p:sp>
    </p:spTree>
    <p:extLst>
      <p:ext uri="{BB962C8B-B14F-4D97-AF65-F5344CB8AC3E}">
        <p14:creationId xmlns:p14="http://schemas.microsoft.com/office/powerpoint/2010/main" val="2788055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5312-AE56-7142-8541-5412CC870F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52B1DA-C5D3-2B4C-8BAE-CAB70EF9A4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34EB61-2595-9D45-BCD0-106E993B9E0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27C4F7-2D78-7641-B91D-30A09A88D1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ECAF5AA-4A61-A142-B8A2-9D804E8ABA2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80A2E4-2570-894B-9B87-EE1C6723847A}"/>
              </a:ext>
            </a:extLst>
          </p:cNvPr>
          <p:cNvSpPr>
            <a:spLocks noGrp="1"/>
          </p:cNvSpPr>
          <p:nvPr>
            <p:ph type="dt" sz="half" idx="10"/>
          </p:nvPr>
        </p:nvSpPr>
        <p:spPr/>
        <p:txBody>
          <a:bodyPr/>
          <a:lstStyle/>
          <a:p>
            <a:fld id="{C3819BE2-0874-1840-B084-6549CBB76272}" type="datetimeFigureOut">
              <a:rPr lang="en-US" smtClean="0"/>
              <a:t>2/22/18</a:t>
            </a:fld>
            <a:endParaRPr lang="en-US"/>
          </a:p>
        </p:txBody>
      </p:sp>
      <p:sp>
        <p:nvSpPr>
          <p:cNvPr id="8" name="Footer Placeholder 7">
            <a:extLst>
              <a:ext uri="{FF2B5EF4-FFF2-40B4-BE49-F238E27FC236}">
                <a16:creationId xmlns:a16="http://schemas.microsoft.com/office/drawing/2014/main" id="{7D111978-1579-3E45-B570-65793E865E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D602B5-ABB2-F84E-984F-FADC9D05EDAF}"/>
              </a:ext>
            </a:extLst>
          </p:cNvPr>
          <p:cNvSpPr>
            <a:spLocks noGrp="1"/>
          </p:cNvSpPr>
          <p:nvPr>
            <p:ph type="sldNum" sz="quarter" idx="12"/>
          </p:nvPr>
        </p:nvSpPr>
        <p:spPr/>
        <p:txBody>
          <a:bodyPr/>
          <a:lstStyle/>
          <a:p>
            <a:fld id="{8AD5B97D-75A6-5546-90D7-EE5E7E109639}" type="slidenum">
              <a:rPr lang="en-US" smtClean="0"/>
              <a:t>‹#›</a:t>
            </a:fld>
            <a:endParaRPr lang="en-US"/>
          </a:p>
        </p:txBody>
      </p:sp>
    </p:spTree>
    <p:extLst>
      <p:ext uri="{BB962C8B-B14F-4D97-AF65-F5344CB8AC3E}">
        <p14:creationId xmlns:p14="http://schemas.microsoft.com/office/powerpoint/2010/main" val="223265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3E3EE-7F89-D945-9472-763880AF65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7EDF5C-EF82-C94C-9B5F-02B3B266D9F3}"/>
              </a:ext>
            </a:extLst>
          </p:cNvPr>
          <p:cNvSpPr>
            <a:spLocks noGrp="1"/>
          </p:cNvSpPr>
          <p:nvPr>
            <p:ph type="dt" sz="half" idx="10"/>
          </p:nvPr>
        </p:nvSpPr>
        <p:spPr/>
        <p:txBody>
          <a:bodyPr/>
          <a:lstStyle/>
          <a:p>
            <a:fld id="{C3819BE2-0874-1840-B084-6549CBB76272}" type="datetimeFigureOut">
              <a:rPr lang="en-US" smtClean="0"/>
              <a:t>2/22/18</a:t>
            </a:fld>
            <a:endParaRPr lang="en-US"/>
          </a:p>
        </p:txBody>
      </p:sp>
      <p:sp>
        <p:nvSpPr>
          <p:cNvPr id="4" name="Footer Placeholder 3">
            <a:extLst>
              <a:ext uri="{FF2B5EF4-FFF2-40B4-BE49-F238E27FC236}">
                <a16:creationId xmlns:a16="http://schemas.microsoft.com/office/drawing/2014/main" id="{0EA89834-5CDA-0547-9EE3-04C701D36F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FDCA23-B779-B84B-AFE9-CC0D0F2B7EB0}"/>
              </a:ext>
            </a:extLst>
          </p:cNvPr>
          <p:cNvSpPr>
            <a:spLocks noGrp="1"/>
          </p:cNvSpPr>
          <p:nvPr>
            <p:ph type="sldNum" sz="quarter" idx="12"/>
          </p:nvPr>
        </p:nvSpPr>
        <p:spPr/>
        <p:txBody>
          <a:bodyPr/>
          <a:lstStyle/>
          <a:p>
            <a:fld id="{8AD5B97D-75A6-5546-90D7-EE5E7E109639}" type="slidenum">
              <a:rPr lang="en-US" smtClean="0"/>
              <a:t>‹#›</a:t>
            </a:fld>
            <a:endParaRPr lang="en-US"/>
          </a:p>
        </p:txBody>
      </p:sp>
    </p:spTree>
    <p:extLst>
      <p:ext uri="{BB962C8B-B14F-4D97-AF65-F5344CB8AC3E}">
        <p14:creationId xmlns:p14="http://schemas.microsoft.com/office/powerpoint/2010/main" val="118054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BA3B7A-4027-9B48-BFB1-A52B13E5A022}"/>
              </a:ext>
            </a:extLst>
          </p:cNvPr>
          <p:cNvSpPr>
            <a:spLocks noGrp="1"/>
          </p:cNvSpPr>
          <p:nvPr>
            <p:ph type="dt" sz="half" idx="10"/>
          </p:nvPr>
        </p:nvSpPr>
        <p:spPr/>
        <p:txBody>
          <a:bodyPr/>
          <a:lstStyle/>
          <a:p>
            <a:fld id="{C3819BE2-0874-1840-B084-6549CBB76272}" type="datetimeFigureOut">
              <a:rPr lang="en-US" smtClean="0"/>
              <a:t>2/22/18</a:t>
            </a:fld>
            <a:endParaRPr lang="en-US"/>
          </a:p>
        </p:txBody>
      </p:sp>
      <p:sp>
        <p:nvSpPr>
          <p:cNvPr id="3" name="Footer Placeholder 2">
            <a:extLst>
              <a:ext uri="{FF2B5EF4-FFF2-40B4-BE49-F238E27FC236}">
                <a16:creationId xmlns:a16="http://schemas.microsoft.com/office/drawing/2014/main" id="{B184AB07-5E05-1648-A472-46F8F8C6D4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57A01D-85E0-7845-A8D7-0D49539351C7}"/>
              </a:ext>
            </a:extLst>
          </p:cNvPr>
          <p:cNvSpPr>
            <a:spLocks noGrp="1"/>
          </p:cNvSpPr>
          <p:nvPr>
            <p:ph type="sldNum" sz="quarter" idx="12"/>
          </p:nvPr>
        </p:nvSpPr>
        <p:spPr/>
        <p:txBody>
          <a:bodyPr/>
          <a:lstStyle/>
          <a:p>
            <a:fld id="{8AD5B97D-75A6-5546-90D7-EE5E7E109639}" type="slidenum">
              <a:rPr lang="en-US" smtClean="0"/>
              <a:t>‹#›</a:t>
            </a:fld>
            <a:endParaRPr lang="en-US"/>
          </a:p>
        </p:txBody>
      </p:sp>
    </p:spTree>
    <p:extLst>
      <p:ext uri="{BB962C8B-B14F-4D97-AF65-F5344CB8AC3E}">
        <p14:creationId xmlns:p14="http://schemas.microsoft.com/office/powerpoint/2010/main" val="3581511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954D-E938-6748-9018-D4360AE75C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5C7BB7-5AC5-EF4B-9444-CF8157CB23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DF9D96-EA09-0545-A448-ED6F7CCAA6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27546D-B7C7-5D46-989F-51EB92E414FF}"/>
              </a:ext>
            </a:extLst>
          </p:cNvPr>
          <p:cNvSpPr>
            <a:spLocks noGrp="1"/>
          </p:cNvSpPr>
          <p:nvPr>
            <p:ph type="dt" sz="half" idx="10"/>
          </p:nvPr>
        </p:nvSpPr>
        <p:spPr/>
        <p:txBody>
          <a:bodyPr/>
          <a:lstStyle/>
          <a:p>
            <a:fld id="{C3819BE2-0874-1840-B084-6549CBB76272}" type="datetimeFigureOut">
              <a:rPr lang="en-US" smtClean="0"/>
              <a:t>2/22/18</a:t>
            </a:fld>
            <a:endParaRPr lang="en-US"/>
          </a:p>
        </p:txBody>
      </p:sp>
      <p:sp>
        <p:nvSpPr>
          <p:cNvPr id="6" name="Footer Placeholder 5">
            <a:extLst>
              <a:ext uri="{FF2B5EF4-FFF2-40B4-BE49-F238E27FC236}">
                <a16:creationId xmlns:a16="http://schemas.microsoft.com/office/drawing/2014/main" id="{6939A062-1B40-3E40-8A37-0328458FBA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B5D35-5C2C-C943-80BD-0482D1D7FA12}"/>
              </a:ext>
            </a:extLst>
          </p:cNvPr>
          <p:cNvSpPr>
            <a:spLocks noGrp="1"/>
          </p:cNvSpPr>
          <p:nvPr>
            <p:ph type="sldNum" sz="quarter" idx="12"/>
          </p:nvPr>
        </p:nvSpPr>
        <p:spPr/>
        <p:txBody>
          <a:bodyPr/>
          <a:lstStyle/>
          <a:p>
            <a:fld id="{8AD5B97D-75A6-5546-90D7-EE5E7E109639}" type="slidenum">
              <a:rPr lang="en-US" smtClean="0"/>
              <a:t>‹#›</a:t>
            </a:fld>
            <a:endParaRPr lang="en-US"/>
          </a:p>
        </p:txBody>
      </p:sp>
    </p:spTree>
    <p:extLst>
      <p:ext uri="{BB962C8B-B14F-4D97-AF65-F5344CB8AC3E}">
        <p14:creationId xmlns:p14="http://schemas.microsoft.com/office/powerpoint/2010/main" val="1163631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ACA5-7CC9-5040-A305-3FF587886F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8B74CC4-F081-4A48-8277-1F443193EC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FCD987-7B8A-2743-93E2-6A4300AE4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AEA531-E863-CB42-AB4D-7D956E260E91}"/>
              </a:ext>
            </a:extLst>
          </p:cNvPr>
          <p:cNvSpPr>
            <a:spLocks noGrp="1"/>
          </p:cNvSpPr>
          <p:nvPr>
            <p:ph type="dt" sz="half" idx="10"/>
          </p:nvPr>
        </p:nvSpPr>
        <p:spPr/>
        <p:txBody>
          <a:bodyPr/>
          <a:lstStyle/>
          <a:p>
            <a:fld id="{C3819BE2-0874-1840-B084-6549CBB76272}" type="datetimeFigureOut">
              <a:rPr lang="en-US" smtClean="0"/>
              <a:t>2/22/18</a:t>
            </a:fld>
            <a:endParaRPr lang="en-US"/>
          </a:p>
        </p:txBody>
      </p:sp>
      <p:sp>
        <p:nvSpPr>
          <p:cNvPr id="6" name="Footer Placeholder 5">
            <a:extLst>
              <a:ext uri="{FF2B5EF4-FFF2-40B4-BE49-F238E27FC236}">
                <a16:creationId xmlns:a16="http://schemas.microsoft.com/office/drawing/2014/main" id="{1D452448-1C8B-F643-B737-56FFEE3C6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32D867-09FA-834B-A11E-0E16A48D1BB1}"/>
              </a:ext>
            </a:extLst>
          </p:cNvPr>
          <p:cNvSpPr>
            <a:spLocks noGrp="1"/>
          </p:cNvSpPr>
          <p:nvPr>
            <p:ph type="sldNum" sz="quarter" idx="12"/>
          </p:nvPr>
        </p:nvSpPr>
        <p:spPr/>
        <p:txBody>
          <a:bodyPr/>
          <a:lstStyle/>
          <a:p>
            <a:fld id="{8AD5B97D-75A6-5546-90D7-EE5E7E109639}" type="slidenum">
              <a:rPr lang="en-US" smtClean="0"/>
              <a:t>‹#›</a:t>
            </a:fld>
            <a:endParaRPr lang="en-US"/>
          </a:p>
        </p:txBody>
      </p:sp>
    </p:spTree>
    <p:extLst>
      <p:ext uri="{BB962C8B-B14F-4D97-AF65-F5344CB8AC3E}">
        <p14:creationId xmlns:p14="http://schemas.microsoft.com/office/powerpoint/2010/main" val="376165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E20C5F-E6F4-AE4B-9855-2A9953DAF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FD9BE-1D28-2A45-AEB5-27C111D15F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A85A0-2BD3-E147-8C87-E37CEFC1C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19BE2-0874-1840-B084-6549CBB76272}" type="datetimeFigureOut">
              <a:rPr lang="en-US" smtClean="0"/>
              <a:t>2/22/18</a:t>
            </a:fld>
            <a:endParaRPr lang="en-US"/>
          </a:p>
        </p:txBody>
      </p:sp>
      <p:sp>
        <p:nvSpPr>
          <p:cNvPr id="5" name="Footer Placeholder 4">
            <a:extLst>
              <a:ext uri="{FF2B5EF4-FFF2-40B4-BE49-F238E27FC236}">
                <a16:creationId xmlns:a16="http://schemas.microsoft.com/office/drawing/2014/main" id="{618D3798-28C1-0149-982A-E704DA335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3C1B7C3-52F2-FC43-89D2-B343201B3D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D5B97D-75A6-5546-90D7-EE5E7E109639}" type="slidenum">
              <a:rPr lang="en-US" smtClean="0"/>
              <a:t>‹#›</a:t>
            </a:fld>
            <a:endParaRPr lang="en-US"/>
          </a:p>
        </p:txBody>
      </p:sp>
    </p:spTree>
    <p:extLst>
      <p:ext uri="{BB962C8B-B14F-4D97-AF65-F5344CB8AC3E}">
        <p14:creationId xmlns:p14="http://schemas.microsoft.com/office/powerpoint/2010/main" val="2715314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tiff"/><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6E9B-4626-4B41-93A7-9743CD083DFE}"/>
              </a:ext>
            </a:extLst>
          </p:cNvPr>
          <p:cNvSpPr>
            <a:spLocks noGrp="1"/>
          </p:cNvSpPr>
          <p:nvPr>
            <p:ph type="ctrTitle"/>
          </p:nvPr>
        </p:nvSpPr>
        <p:spPr/>
        <p:txBody>
          <a:bodyPr/>
          <a:lstStyle/>
          <a:p>
            <a:r>
              <a:rPr lang="en-US" dirty="0"/>
              <a:t>Detecting Cartels in Public Auctions</a:t>
            </a:r>
          </a:p>
        </p:txBody>
      </p:sp>
      <p:sp>
        <p:nvSpPr>
          <p:cNvPr id="3" name="Subtitle 2">
            <a:extLst>
              <a:ext uri="{FF2B5EF4-FFF2-40B4-BE49-F238E27FC236}">
                <a16:creationId xmlns:a16="http://schemas.microsoft.com/office/drawing/2014/main" id="{227E9C9A-4AB4-2649-9474-37095CF13F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60547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2A8C-BD92-AB4F-A2E3-26E42EF3E1B7}"/>
              </a:ext>
            </a:extLst>
          </p:cNvPr>
          <p:cNvSpPr>
            <a:spLocks noGrp="1"/>
          </p:cNvSpPr>
          <p:nvPr>
            <p:ph type="title"/>
          </p:nvPr>
        </p:nvSpPr>
        <p:spPr>
          <a:xfrm>
            <a:off x="592667" y="210143"/>
            <a:ext cx="10761133" cy="1325563"/>
          </a:xfrm>
        </p:spPr>
        <p:txBody>
          <a:bodyPr>
            <a:noAutofit/>
          </a:bodyPr>
          <a:lstStyle/>
          <a:p>
            <a:r>
              <a:rPr lang="en-US" sz="3600" dirty="0"/>
              <a:t>Case study 1: Collusion in Highway Procurement Auctions</a:t>
            </a:r>
            <a:br>
              <a:rPr lang="en-US" sz="3600" dirty="0"/>
            </a:br>
            <a:endParaRPr lang="en-US" sz="3600" dirty="0"/>
          </a:p>
        </p:txBody>
      </p:sp>
      <p:pic>
        <p:nvPicPr>
          <p:cNvPr id="8193" name="Picture 1" descr="page12image3830366880">
            <a:extLst>
              <a:ext uri="{FF2B5EF4-FFF2-40B4-BE49-F238E27FC236}">
                <a16:creationId xmlns:a16="http://schemas.microsoft.com/office/drawing/2014/main" id="{48594B2F-DD67-4842-92DA-2CF4D3930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363" y="988616"/>
            <a:ext cx="5966848" cy="58849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17B5327-C9FA-BB4A-9ABF-9D88438493AC}"/>
              </a:ext>
            </a:extLst>
          </p:cNvPr>
          <p:cNvSpPr txBox="1"/>
          <p:nvPr/>
        </p:nvSpPr>
        <p:spPr>
          <a:xfrm>
            <a:off x="123986" y="6090835"/>
            <a:ext cx="5811865" cy="646331"/>
          </a:xfrm>
          <a:prstGeom prst="rect">
            <a:avLst/>
          </a:prstGeom>
          <a:noFill/>
        </p:spPr>
        <p:txBody>
          <a:bodyPr wrap="square" rtlCol="0">
            <a:spAutoFit/>
          </a:bodyPr>
          <a:lstStyle/>
          <a:p>
            <a:r>
              <a:rPr lang="en-US" dirty="0"/>
              <a:t>Article: </a:t>
            </a:r>
            <a:r>
              <a:rPr lang="en-US" i="1" dirty="0"/>
              <a:t>“Single Bidders and Tacit </a:t>
            </a:r>
            <a:r>
              <a:rPr lang="en-US" i="1" dirty="0" err="1"/>
              <a:t>Collusionin</a:t>
            </a:r>
            <a:r>
              <a:rPr lang="en-US" i="1" dirty="0"/>
              <a:t> Highway Procurement Auctions”. </a:t>
            </a:r>
            <a:r>
              <a:rPr lang="en-US" dirty="0" err="1"/>
              <a:t>Barrus</a:t>
            </a:r>
            <a:r>
              <a:rPr lang="en-US" dirty="0"/>
              <a:t>, D; Scott, F. (2013)</a:t>
            </a:r>
          </a:p>
        </p:txBody>
      </p:sp>
      <p:sp>
        <p:nvSpPr>
          <p:cNvPr id="9" name="TextBox 8">
            <a:extLst>
              <a:ext uri="{FF2B5EF4-FFF2-40B4-BE49-F238E27FC236}">
                <a16:creationId xmlns:a16="http://schemas.microsoft.com/office/drawing/2014/main" id="{017AE6BF-2E83-824B-B114-D3DF1E0079F4}"/>
              </a:ext>
            </a:extLst>
          </p:cNvPr>
          <p:cNvSpPr txBox="1"/>
          <p:nvPr/>
        </p:nvSpPr>
        <p:spPr>
          <a:xfrm>
            <a:off x="158716" y="1286360"/>
            <a:ext cx="5885624"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Data: asphalt paving auctions conducted in Kentucky in 2005-2007</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80% of bid in Kentucky made by only one contractor</a:t>
            </a:r>
          </a:p>
          <a:p>
            <a:pPr marL="285750"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Firms refraining from bidding across county lines</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r>
              <a:rPr lang="en-US" sz="2000" dirty="0"/>
              <a:t>Single-bidder auctions with prices approaching monopoly levels.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Impact: </a:t>
            </a:r>
            <a:r>
              <a:rPr lang="en-US" sz="2000" b="1" dirty="0"/>
              <a:t>bids were $70.6 million higher </a:t>
            </a:r>
            <a:r>
              <a:rPr lang="en-US" sz="2000" dirty="0"/>
              <a:t>than they would have been without collusion.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653262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6103-D9DF-6845-9D47-6EE60D909FD9}"/>
              </a:ext>
            </a:extLst>
          </p:cNvPr>
          <p:cNvSpPr>
            <a:spLocks noGrp="1"/>
          </p:cNvSpPr>
          <p:nvPr>
            <p:ph type="title"/>
          </p:nvPr>
        </p:nvSpPr>
        <p:spPr/>
        <p:txBody>
          <a:bodyPr/>
          <a:lstStyle/>
          <a:p>
            <a:r>
              <a:rPr lang="en-US" dirty="0"/>
              <a:t>Case study 2: world bank</a:t>
            </a:r>
            <a:br>
              <a:rPr lang="en-US" dirty="0"/>
            </a:br>
            <a:r>
              <a:rPr lang="en-US" dirty="0"/>
              <a:t>P</a:t>
            </a:r>
            <a:r>
              <a:rPr lang="en-US" b="0" i="0" dirty="0"/>
              <a:t>redict the level of risk for a contract</a:t>
            </a:r>
            <a:endParaRPr lang="en-US" dirty="0"/>
          </a:p>
        </p:txBody>
      </p:sp>
      <p:sp>
        <p:nvSpPr>
          <p:cNvPr id="3" name="Rounded Rectangle 2">
            <a:extLst>
              <a:ext uri="{FF2B5EF4-FFF2-40B4-BE49-F238E27FC236}">
                <a16:creationId xmlns:a16="http://schemas.microsoft.com/office/drawing/2014/main" id="{F76F0638-3562-1042-9248-006996C462F4}"/>
              </a:ext>
            </a:extLst>
          </p:cNvPr>
          <p:cNvSpPr/>
          <p:nvPr/>
        </p:nvSpPr>
        <p:spPr>
          <a:xfrm>
            <a:off x="7918850" y="1942777"/>
            <a:ext cx="2547555" cy="832021"/>
          </a:xfrm>
          <a:prstGeom prst="roundRect">
            <a:avLst>
              <a:gd name="adj" fmla="val 5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Contract data:</a:t>
            </a:r>
          </a:p>
          <a:p>
            <a:pPr algn="ctr"/>
            <a:r>
              <a:rPr lang="en-US" sz="1400" dirty="0"/>
              <a:t>+300,000 contracts funded by World Bank loans (20 years)</a:t>
            </a:r>
          </a:p>
        </p:txBody>
      </p:sp>
      <p:sp>
        <p:nvSpPr>
          <p:cNvPr id="6" name="Rounded Rectangle 5">
            <a:extLst>
              <a:ext uri="{FF2B5EF4-FFF2-40B4-BE49-F238E27FC236}">
                <a16:creationId xmlns:a16="http://schemas.microsoft.com/office/drawing/2014/main" id="{47333045-CF11-3345-8C6A-9A0244C65DD2}"/>
              </a:ext>
            </a:extLst>
          </p:cNvPr>
          <p:cNvSpPr/>
          <p:nvPr/>
        </p:nvSpPr>
        <p:spPr>
          <a:xfrm>
            <a:off x="4952758" y="1945903"/>
            <a:ext cx="2547555" cy="832021"/>
          </a:xfrm>
          <a:prstGeom prst="roundRect">
            <a:avLst>
              <a:gd name="adj" fmla="val 5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Economic development indicators</a:t>
            </a:r>
            <a:endParaRPr lang="en-US" sz="1400" dirty="0"/>
          </a:p>
        </p:txBody>
      </p:sp>
      <p:sp>
        <p:nvSpPr>
          <p:cNvPr id="7" name="Rounded Rectangle 6">
            <a:extLst>
              <a:ext uri="{FF2B5EF4-FFF2-40B4-BE49-F238E27FC236}">
                <a16:creationId xmlns:a16="http://schemas.microsoft.com/office/drawing/2014/main" id="{ADB73EFE-8F4B-CD4B-A81E-6EB80EF98993}"/>
              </a:ext>
            </a:extLst>
          </p:cNvPr>
          <p:cNvSpPr/>
          <p:nvPr/>
        </p:nvSpPr>
        <p:spPr>
          <a:xfrm>
            <a:off x="1987791" y="1945903"/>
            <a:ext cx="2546430" cy="832020"/>
          </a:xfrm>
          <a:prstGeom prst="roundRect">
            <a:avLst>
              <a:gd name="adj" fmla="val 54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Investigations data:</a:t>
            </a:r>
          </a:p>
          <a:p>
            <a:r>
              <a:rPr lang="en-US" sz="1400" dirty="0"/>
              <a:t>Projects</a:t>
            </a:r>
          </a:p>
          <a:p>
            <a:r>
              <a:rPr lang="en-US" sz="1400" dirty="0"/>
              <a:t>outcomes</a:t>
            </a:r>
          </a:p>
        </p:txBody>
      </p:sp>
      <p:sp>
        <p:nvSpPr>
          <p:cNvPr id="9" name="Rounded Rectangle 8">
            <a:extLst>
              <a:ext uri="{FF2B5EF4-FFF2-40B4-BE49-F238E27FC236}">
                <a16:creationId xmlns:a16="http://schemas.microsoft.com/office/drawing/2014/main" id="{036A232D-D500-FE41-AB0B-DEF3DE43FEFC}"/>
              </a:ext>
            </a:extLst>
          </p:cNvPr>
          <p:cNvSpPr/>
          <p:nvPr/>
        </p:nvSpPr>
        <p:spPr>
          <a:xfrm>
            <a:off x="1331174" y="3653741"/>
            <a:ext cx="4351829" cy="3134810"/>
          </a:xfrm>
          <a:prstGeom prst="roundRect">
            <a:avLst>
              <a:gd name="adj" fmla="val 239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4098" name="Picture 2" descr="page1image2118266592">
            <a:extLst>
              <a:ext uri="{FF2B5EF4-FFF2-40B4-BE49-F238E27FC236}">
                <a16:creationId xmlns:a16="http://schemas.microsoft.com/office/drawing/2014/main" id="{D6775E42-3AB3-1849-8BD5-BAE89D9F6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7272" y="3717401"/>
            <a:ext cx="4159631" cy="2926466"/>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a:extLst>
              <a:ext uri="{FF2B5EF4-FFF2-40B4-BE49-F238E27FC236}">
                <a16:creationId xmlns:a16="http://schemas.microsoft.com/office/drawing/2014/main" id="{5BD0FB6C-139F-3B44-92F5-55EF19AB7011}"/>
              </a:ext>
            </a:extLst>
          </p:cNvPr>
          <p:cNvSpPr/>
          <p:nvPr/>
        </p:nvSpPr>
        <p:spPr>
          <a:xfrm>
            <a:off x="7001971" y="3706465"/>
            <a:ext cx="4351829" cy="3134811"/>
          </a:xfrm>
          <a:prstGeom prst="roundRect">
            <a:avLst>
              <a:gd name="adj" fmla="val 239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4099" name="Picture 3" descr="page1image2118267200">
            <a:extLst>
              <a:ext uri="{FF2B5EF4-FFF2-40B4-BE49-F238E27FC236}">
                <a16:creationId xmlns:a16="http://schemas.microsoft.com/office/drawing/2014/main" id="{23617BF7-474A-9F4E-9A5A-B22EBB6E60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0508" y="3770126"/>
            <a:ext cx="3561822" cy="298558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6975A55-B73E-7145-BECF-47182937A055}"/>
              </a:ext>
            </a:extLst>
          </p:cNvPr>
          <p:cNvSpPr/>
          <p:nvPr/>
        </p:nvSpPr>
        <p:spPr>
          <a:xfrm>
            <a:off x="8044692" y="3315232"/>
            <a:ext cx="2569934" cy="369332"/>
          </a:xfrm>
          <a:prstGeom prst="rect">
            <a:avLst/>
          </a:prstGeom>
        </p:spPr>
        <p:txBody>
          <a:bodyPr wrap="none">
            <a:spAutoFit/>
          </a:bodyPr>
          <a:lstStyle/>
          <a:p>
            <a:r>
              <a:rPr lang="en-US" b="1" dirty="0">
                <a:solidFill>
                  <a:srgbClr val="33475B"/>
                </a:solidFill>
                <a:latin typeface="Arial" panose="020B0604020202020204" pitchFamily="34" charset="0"/>
              </a:rPr>
              <a:t>1. Co-award networks</a:t>
            </a:r>
            <a:endParaRPr lang="en-US" dirty="0">
              <a:effectLst/>
            </a:endParaRPr>
          </a:p>
        </p:txBody>
      </p:sp>
      <p:sp>
        <p:nvSpPr>
          <p:cNvPr id="15" name="Rectangle 14">
            <a:extLst>
              <a:ext uri="{FF2B5EF4-FFF2-40B4-BE49-F238E27FC236}">
                <a16:creationId xmlns:a16="http://schemas.microsoft.com/office/drawing/2014/main" id="{3B5D400A-D91D-794E-AB72-DA6FD76A9BF5}"/>
              </a:ext>
            </a:extLst>
          </p:cNvPr>
          <p:cNvSpPr/>
          <p:nvPr/>
        </p:nvSpPr>
        <p:spPr>
          <a:xfrm>
            <a:off x="2020465" y="3317579"/>
            <a:ext cx="3239990" cy="369332"/>
          </a:xfrm>
          <a:prstGeom prst="rect">
            <a:avLst/>
          </a:prstGeom>
        </p:spPr>
        <p:txBody>
          <a:bodyPr wrap="none">
            <a:spAutoFit/>
          </a:bodyPr>
          <a:lstStyle/>
          <a:p>
            <a:r>
              <a:rPr lang="en-US" b="1" dirty="0">
                <a:solidFill>
                  <a:srgbClr val="33475B"/>
                </a:solidFill>
                <a:latin typeface="Arial" panose="020B0604020202020204" pitchFamily="34" charset="0"/>
              </a:rPr>
              <a:t>2. Classification: </a:t>
            </a:r>
            <a:r>
              <a:rPr lang="en-US" b="0" i="0" dirty="0">
                <a:solidFill>
                  <a:schemeClr val="tx1"/>
                </a:solidFill>
              </a:rPr>
              <a:t>risk/ no risk</a:t>
            </a:r>
            <a:r>
              <a:rPr lang="en-US" b="1" dirty="0">
                <a:solidFill>
                  <a:srgbClr val="33475B"/>
                </a:solidFill>
                <a:latin typeface="Arial" panose="020B0604020202020204" pitchFamily="34" charset="0"/>
              </a:rPr>
              <a:t> </a:t>
            </a:r>
            <a:endParaRPr lang="en-US" dirty="0">
              <a:effectLst/>
            </a:endParaRPr>
          </a:p>
        </p:txBody>
      </p:sp>
      <p:sp>
        <p:nvSpPr>
          <p:cNvPr id="10" name="TextBox 9">
            <a:extLst>
              <a:ext uri="{FF2B5EF4-FFF2-40B4-BE49-F238E27FC236}">
                <a16:creationId xmlns:a16="http://schemas.microsoft.com/office/drawing/2014/main" id="{3A5055CC-719A-A94B-B50B-231CE8B970BF}"/>
              </a:ext>
            </a:extLst>
          </p:cNvPr>
          <p:cNvSpPr txBox="1"/>
          <p:nvPr/>
        </p:nvSpPr>
        <p:spPr>
          <a:xfrm rot="16200000">
            <a:off x="-69638" y="2167614"/>
            <a:ext cx="937635" cy="369332"/>
          </a:xfrm>
          <a:prstGeom prst="rect">
            <a:avLst/>
          </a:prstGeom>
          <a:noFill/>
        </p:spPr>
        <p:txBody>
          <a:bodyPr wrap="square" rtlCol="0">
            <a:spAutoFit/>
          </a:bodyPr>
          <a:lstStyle/>
          <a:p>
            <a:pPr algn="ctr"/>
            <a:r>
              <a:rPr lang="en-US" dirty="0"/>
              <a:t>Data</a:t>
            </a:r>
          </a:p>
        </p:txBody>
      </p:sp>
      <p:sp>
        <p:nvSpPr>
          <p:cNvPr id="17" name="TextBox 16">
            <a:extLst>
              <a:ext uri="{FF2B5EF4-FFF2-40B4-BE49-F238E27FC236}">
                <a16:creationId xmlns:a16="http://schemas.microsoft.com/office/drawing/2014/main" id="{8CDB3678-C02C-DA42-A677-76A466E1D8EC}"/>
              </a:ext>
            </a:extLst>
          </p:cNvPr>
          <p:cNvSpPr txBox="1"/>
          <p:nvPr/>
        </p:nvSpPr>
        <p:spPr>
          <a:xfrm rot="16200000">
            <a:off x="-185844" y="4995968"/>
            <a:ext cx="1170049" cy="369332"/>
          </a:xfrm>
          <a:prstGeom prst="rect">
            <a:avLst/>
          </a:prstGeom>
          <a:noFill/>
        </p:spPr>
        <p:txBody>
          <a:bodyPr wrap="square" rtlCol="0">
            <a:spAutoFit/>
          </a:bodyPr>
          <a:lstStyle/>
          <a:p>
            <a:pPr algn="ctr"/>
            <a:r>
              <a:rPr lang="en-US" dirty="0"/>
              <a:t>Products</a:t>
            </a:r>
          </a:p>
        </p:txBody>
      </p:sp>
      <p:pic>
        <p:nvPicPr>
          <p:cNvPr id="4100" name="Picture 4" descr="page1image2118267424">
            <a:extLst>
              <a:ext uri="{FF2B5EF4-FFF2-40B4-BE49-F238E27FC236}">
                <a16:creationId xmlns:a16="http://schemas.microsoft.com/office/drawing/2014/main" id="{B0FF1FB3-1303-5C43-8916-0462788E3E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2714" y="3785229"/>
            <a:ext cx="831631" cy="66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838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6103-D9DF-6845-9D47-6EE60D909FD9}"/>
              </a:ext>
            </a:extLst>
          </p:cNvPr>
          <p:cNvSpPr>
            <a:spLocks noGrp="1"/>
          </p:cNvSpPr>
          <p:nvPr>
            <p:ph type="title"/>
          </p:nvPr>
        </p:nvSpPr>
        <p:spPr/>
        <p:txBody>
          <a:bodyPr anchor="t" anchorCtr="0"/>
          <a:lstStyle/>
          <a:p>
            <a:r>
              <a:rPr lang="en-US" dirty="0"/>
              <a:t>Study case 1: world bank</a:t>
            </a:r>
          </a:p>
        </p:txBody>
      </p:sp>
      <p:pic>
        <p:nvPicPr>
          <p:cNvPr id="3075" name="Picture 3" descr="page4image3273724016">
            <a:extLst>
              <a:ext uri="{FF2B5EF4-FFF2-40B4-BE49-F238E27FC236}">
                <a16:creationId xmlns:a16="http://schemas.microsoft.com/office/drawing/2014/main" id="{7F578403-C702-9647-8547-DDD06C5AC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2400"/>
            <a:ext cx="2933700" cy="55499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BE3E7B6-C3AD-BB44-BA7E-639601751072}"/>
              </a:ext>
            </a:extLst>
          </p:cNvPr>
          <p:cNvSpPr/>
          <p:nvPr/>
        </p:nvSpPr>
        <p:spPr>
          <a:xfrm>
            <a:off x="3048000" y="2274838"/>
            <a:ext cx="6096000" cy="2308324"/>
          </a:xfrm>
          <a:prstGeom prst="rect">
            <a:avLst/>
          </a:prstGeom>
        </p:spPr>
        <p:txBody>
          <a:bodyPr>
            <a:spAutoFit/>
          </a:bodyPr>
          <a:lstStyle/>
          <a:p>
            <a:pPr marL="285750" indent="-285750">
              <a:buFont typeface="Arial" panose="020B0604020202020204" pitchFamily="34" charset="0"/>
              <a:buChar char="•"/>
            </a:pPr>
            <a:r>
              <a:rPr lang="en-US" dirty="0">
                <a:latin typeface="NimbusRomNo9L"/>
              </a:rPr>
              <a:t>1) Country of previous contracts</a:t>
            </a:r>
            <a:endParaRPr lang="en-US" dirty="0">
              <a:effectLst/>
            </a:endParaRPr>
          </a:p>
          <a:p>
            <a:pPr marL="285750" indent="-285750">
              <a:buFont typeface="Arial" panose="020B0604020202020204" pitchFamily="34" charset="0"/>
              <a:buChar char="•"/>
            </a:pPr>
            <a:r>
              <a:rPr lang="en-US" dirty="0">
                <a:latin typeface="NimbusRomNo9L"/>
              </a:rPr>
              <a:t>2) Region of previous contracts</a:t>
            </a:r>
            <a:endParaRPr lang="en-US" dirty="0">
              <a:effectLst/>
            </a:endParaRPr>
          </a:p>
          <a:p>
            <a:pPr marL="285750" indent="-285750">
              <a:buFont typeface="Arial" panose="020B0604020202020204" pitchFamily="34" charset="0"/>
              <a:buChar char="•"/>
            </a:pPr>
            <a:r>
              <a:rPr lang="en-US" dirty="0">
                <a:latin typeface="NimbusRomNo9L"/>
              </a:rPr>
              <a:t>3) Major Sector of previous contracts (e.g. agriculture,</a:t>
            </a:r>
            <a:endParaRPr lang="en-US" dirty="0">
              <a:effectLst/>
            </a:endParaRPr>
          </a:p>
          <a:p>
            <a:pPr marL="285750" indent="-285750">
              <a:buFont typeface="Arial" panose="020B0604020202020204" pitchFamily="34" charset="0"/>
              <a:buChar char="•"/>
            </a:pPr>
            <a:r>
              <a:rPr lang="en-US" dirty="0">
                <a:latin typeface="NimbusRomNo9L"/>
              </a:rPr>
              <a:t>transportation, etc.)</a:t>
            </a:r>
            <a:endParaRPr lang="en-US" dirty="0">
              <a:effectLst/>
            </a:endParaRPr>
          </a:p>
          <a:p>
            <a:pPr marL="285750" indent="-285750">
              <a:buFont typeface="Arial" panose="020B0604020202020204" pitchFamily="34" charset="0"/>
              <a:buChar char="•"/>
            </a:pPr>
            <a:r>
              <a:rPr lang="en-US" dirty="0">
                <a:latin typeface="NimbusRomNo9L"/>
              </a:rPr>
              <a:t>4) Procurement Type of previous contracts (e.g. </a:t>
            </a:r>
            <a:r>
              <a:rPr lang="en-US" dirty="0" err="1">
                <a:latin typeface="NimbusRomNo9L"/>
              </a:rPr>
              <a:t>infrastruc</a:t>
            </a:r>
            <a:r>
              <a:rPr lang="en-US" dirty="0">
                <a:latin typeface="NimbusRomNo9L"/>
              </a:rPr>
              <a:t>-</a:t>
            </a:r>
            <a:endParaRPr lang="en-US" dirty="0">
              <a:effectLst/>
            </a:endParaRPr>
          </a:p>
          <a:p>
            <a:pPr marL="285750" indent="-285750">
              <a:buFont typeface="Arial" panose="020B0604020202020204" pitchFamily="34" charset="0"/>
              <a:buChar char="•"/>
            </a:pPr>
            <a:r>
              <a:rPr lang="en-US" dirty="0" err="1">
                <a:latin typeface="NimbusRomNo9L"/>
              </a:rPr>
              <a:t>ture</a:t>
            </a:r>
            <a:r>
              <a:rPr lang="en-US" dirty="0">
                <a:latin typeface="NimbusRomNo9L"/>
              </a:rPr>
              <a:t>, medical equipment, maintenance, etc.)</a:t>
            </a:r>
            <a:endParaRPr lang="en-US" dirty="0">
              <a:effectLst/>
            </a:endParaRPr>
          </a:p>
          <a:p>
            <a:pPr marL="285750" indent="-285750">
              <a:buFont typeface="Arial" panose="020B0604020202020204" pitchFamily="34" charset="0"/>
              <a:buChar char="•"/>
            </a:pPr>
            <a:r>
              <a:rPr lang="en-US" dirty="0">
                <a:latin typeface="NimbusRomNo9L"/>
              </a:rPr>
              <a:t>5) Procurement Category of previous contracts (e.g. goods,</a:t>
            </a:r>
            <a:endParaRPr lang="en-US" dirty="0">
              <a:effectLst/>
            </a:endParaRPr>
          </a:p>
          <a:p>
            <a:pPr marL="285750" indent="-285750">
              <a:buFont typeface="Arial" panose="020B0604020202020204" pitchFamily="34" charset="0"/>
              <a:buChar char="•"/>
            </a:pPr>
            <a:r>
              <a:rPr lang="en-US" dirty="0">
                <a:latin typeface="NimbusRomNo9L"/>
              </a:rPr>
              <a:t>consultant services, or civil works)</a:t>
            </a:r>
            <a:endParaRPr lang="en-US" dirty="0">
              <a:effectLst/>
            </a:endParaRPr>
          </a:p>
        </p:txBody>
      </p:sp>
      <p:sp>
        <p:nvSpPr>
          <p:cNvPr id="4" name="Rectangle 3">
            <a:extLst>
              <a:ext uri="{FF2B5EF4-FFF2-40B4-BE49-F238E27FC236}">
                <a16:creationId xmlns:a16="http://schemas.microsoft.com/office/drawing/2014/main" id="{A7FD3CCF-A12F-4345-8484-11031540C7E8}"/>
              </a:ext>
            </a:extLst>
          </p:cNvPr>
          <p:cNvSpPr/>
          <p:nvPr/>
        </p:nvSpPr>
        <p:spPr>
          <a:xfrm>
            <a:off x="4095750" y="1422400"/>
            <a:ext cx="6096000" cy="646331"/>
          </a:xfrm>
          <a:prstGeom prst="rect">
            <a:avLst/>
          </a:prstGeom>
        </p:spPr>
        <p:txBody>
          <a:bodyPr>
            <a:spAutoFit/>
          </a:bodyPr>
          <a:lstStyle/>
          <a:p>
            <a:r>
              <a:rPr lang="en-US" dirty="0">
                <a:latin typeface="NimbusRomNo9L"/>
              </a:rPr>
              <a:t>The model was trained on past investigations data, where the outcome of the investigation was used </a:t>
            </a:r>
            <a:r>
              <a:rPr lang="en-US" dirty="0" err="1">
                <a:latin typeface="NimbusRomNo9L"/>
              </a:rPr>
              <a:t>asthe</a:t>
            </a:r>
            <a:r>
              <a:rPr lang="en-US" dirty="0">
                <a:latin typeface="NimbusRomNo9L"/>
              </a:rPr>
              <a:t> training label.</a:t>
            </a:r>
            <a:endParaRPr lang="en-US" dirty="0"/>
          </a:p>
        </p:txBody>
      </p:sp>
      <p:pic>
        <p:nvPicPr>
          <p:cNvPr id="3076" name="Picture 4" descr="page7image3277915024">
            <a:extLst>
              <a:ext uri="{FF2B5EF4-FFF2-40B4-BE49-F238E27FC236}">
                <a16:creationId xmlns:a16="http://schemas.microsoft.com/office/drawing/2014/main" id="{03446322-C811-4641-B069-68205DF71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4114" y="2274838"/>
            <a:ext cx="2933700" cy="21971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FF55315-7CDF-D643-A3EC-5EB4DA3BDD52}"/>
              </a:ext>
            </a:extLst>
          </p:cNvPr>
          <p:cNvSpPr/>
          <p:nvPr/>
        </p:nvSpPr>
        <p:spPr>
          <a:xfrm>
            <a:off x="3048000" y="5333164"/>
            <a:ext cx="6096000" cy="923330"/>
          </a:xfrm>
          <a:prstGeom prst="rect">
            <a:avLst/>
          </a:prstGeom>
        </p:spPr>
        <p:txBody>
          <a:bodyPr>
            <a:spAutoFit/>
          </a:bodyPr>
          <a:lstStyle/>
          <a:p>
            <a:r>
              <a:rPr lang="en-US" i="1" dirty="0">
                <a:latin typeface="NimbusRomNo9L"/>
              </a:rPr>
              <a:t>Final </a:t>
            </a:r>
            <a:r>
              <a:rPr lang="en-US" i="1" dirty="0" err="1">
                <a:latin typeface="NimbusRomNo9L"/>
              </a:rPr>
              <a:t>Model:</a:t>
            </a:r>
            <a:r>
              <a:rPr lang="en-US" dirty="0" err="1">
                <a:latin typeface="NimbusRomNo9L"/>
              </a:rPr>
              <a:t>Based</a:t>
            </a:r>
            <a:r>
              <a:rPr lang="en-US" dirty="0">
                <a:latin typeface="NimbusRomNo9L"/>
              </a:rPr>
              <a:t> on precision at those levels, the </a:t>
            </a:r>
            <a:r>
              <a:rPr lang="en-US" dirty="0" err="1">
                <a:latin typeface="NimbusRomNo9L"/>
              </a:rPr>
              <a:t>bestperforming</a:t>
            </a:r>
            <a:r>
              <a:rPr lang="en-US" dirty="0">
                <a:latin typeface="NimbusRomNo9L"/>
              </a:rPr>
              <a:t> model across all train and test sets was the </a:t>
            </a:r>
            <a:r>
              <a:rPr lang="en-US" dirty="0" err="1">
                <a:latin typeface="NimbusRomNo9L"/>
              </a:rPr>
              <a:t>Gradi-ent</a:t>
            </a:r>
            <a:r>
              <a:rPr lang="en-US" dirty="0">
                <a:latin typeface="NimbusRomNo9L"/>
              </a:rPr>
              <a:t> Boosting Classifier.</a:t>
            </a:r>
            <a:endParaRPr lang="en-US" dirty="0"/>
          </a:p>
        </p:txBody>
      </p:sp>
      <p:pic>
        <p:nvPicPr>
          <p:cNvPr id="10" name="Picture 9">
            <a:extLst>
              <a:ext uri="{FF2B5EF4-FFF2-40B4-BE49-F238E27FC236}">
                <a16:creationId xmlns:a16="http://schemas.microsoft.com/office/drawing/2014/main" id="{416BFCD7-7789-2B44-9A78-15FC8160E6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4719" y="3617202"/>
            <a:ext cx="5158561" cy="3100219"/>
          </a:xfrm>
          <a:prstGeom prst="rect">
            <a:avLst/>
          </a:prstGeom>
        </p:spPr>
      </p:pic>
    </p:spTree>
    <p:extLst>
      <p:ext uri="{BB962C8B-B14F-4D97-AF65-F5344CB8AC3E}">
        <p14:creationId xmlns:p14="http://schemas.microsoft.com/office/powerpoint/2010/main" val="216939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6103-D9DF-6845-9D47-6EE60D909FD9}"/>
              </a:ext>
            </a:extLst>
          </p:cNvPr>
          <p:cNvSpPr>
            <a:spLocks noGrp="1"/>
          </p:cNvSpPr>
          <p:nvPr>
            <p:ph type="title"/>
          </p:nvPr>
        </p:nvSpPr>
        <p:spPr/>
        <p:txBody>
          <a:bodyPr anchor="t" anchorCtr="0"/>
          <a:lstStyle/>
          <a:p>
            <a:r>
              <a:rPr lang="en-US" dirty="0"/>
              <a:t>Study case 1: world bank</a:t>
            </a:r>
          </a:p>
        </p:txBody>
      </p:sp>
      <p:sp>
        <p:nvSpPr>
          <p:cNvPr id="3" name="Rectangle 2">
            <a:extLst>
              <a:ext uri="{FF2B5EF4-FFF2-40B4-BE49-F238E27FC236}">
                <a16:creationId xmlns:a16="http://schemas.microsoft.com/office/drawing/2014/main" id="{8BE3E7B6-C3AD-BB44-BA7E-639601751072}"/>
              </a:ext>
            </a:extLst>
          </p:cNvPr>
          <p:cNvSpPr/>
          <p:nvPr/>
        </p:nvSpPr>
        <p:spPr>
          <a:xfrm>
            <a:off x="1602648" y="3245359"/>
            <a:ext cx="6096000" cy="2308324"/>
          </a:xfrm>
          <a:prstGeom prst="rect">
            <a:avLst/>
          </a:prstGeom>
        </p:spPr>
        <p:txBody>
          <a:bodyPr>
            <a:spAutoFit/>
          </a:bodyPr>
          <a:lstStyle/>
          <a:p>
            <a:pPr marL="285750" indent="-285750">
              <a:buFont typeface="Arial" panose="020B0604020202020204" pitchFamily="34" charset="0"/>
              <a:buChar char="•"/>
            </a:pPr>
            <a:r>
              <a:rPr lang="en-US" dirty="0">
                <a:latin typeface="NimbusRomNo9L"/>
              </a:rPr>
              <a:t>1) Country of previous contracts</a:t>
            </a:r>
            <a:endParaRPr lang="en-US" dirty="0">
              <a:effectLst/>
            </a:endParaRPr>
          </a:p>
          <a:p>
            <a:pPr marL="285750" indent="-285750">
              <a:buFont typeface="Arial" panose="020B0604020202020204" pitchFamily="34" charset="0"/>
              <a:buChar char="•"/>
            </a:pPr>
            <a:r>
              <a:rPr lang="en-US" dirty="0">
                <a:latin typeface="NimbusRomNo9L"/>
              </a:rPr>
              <a:t>2) Region of previous contracts</a:t>
            </a:r>
            <a:endParaRPr lang="en-US" dirty="0">
              <a:effectLst/>
            </a:endParaRPr>
          </a:p>
          <a:p>
            <a:pPr marL="285750" indent="-285750">
              <a:buFont typeface="Arial" panose="020B0604020202020204" pitchFamily="34" charset="0"/>
              <a:buChar char="•"/>
            </a:pPr>
            <a:r>
              <a:rPr lang="en-US" dirty="0">
                <a:latin typeface="NimbusRomNo9L"/>
              </a:rPr>
              <a:t>3) Major Sector of previous contracts (e.g. agriculture,</a:t>
            </a:r>
            <a:endParaRPr lang="en-US" dirty="0">
              <a:effectLst/>
            </a:endParaRPr>
          </a:p>
          <a:p>
            <a:pPr marL="285750" indent="-285750">
              <a:buFont typeface="Arial" panose="020B0604020202020204" pitchFamily="34" charset="0"/>
              <a:buChar char="•"/>
            </a:pPr>
            <a:r>
              <a:rPr lang="en-US" dirty="0">
                <a:latin typeface="NimbusRomNo9L"/>
              </a:rPr>
              <a:t>transportation, etc.)</a:t>
            </a:r>
            <a:endParaRPr lang="en-US" dirty="0">
              <a:effectLst/>
            </a:endParaRPr>
          </a:p>
          <a:p>
            <a:pPr marL="285750" indent="-285750">
              <a:buFont typeface="Arial" panose="020B0604020202020204" pitchFamily="34" charset="0"/>
              <a:buChar char="•"/>
            </a:pPr>
            <a:r>
              <a:rPr lang="en-US" dirty="0">
                <a:latin typeface="NimbusRomNo9L"/>
              </a:rPr>
              <a:t>4) Procurement Type of previous contracts (e.g. </a:t>
            </a:r>
            <a:r>
              <a:rPr lang="en-US" dirty="0" err="1">
                <a:latin typeface="NimbusRomNo9L"/>
              </a:rPr>
              <a:t>infrastruc</a:t>
            </a:r>
            <a:r>
              <a:rPr lang="en-US" dirty="0">
                <a:latin typeface="NimbusRomNo9L"/>
              </a:rPr>
              <a:t>-</a:t>
            </a:r>
            <a:endParaRPr lang="en-US" dirty="0">
              <a:effectLst/>
            </a:endParaRPr>
          </a:p>
          <a:p>
            <a:pPr marL="285750" indent="-285750">
              <a:buFont typeface="Arial" panose="020B0604020202020204" pitchFamily="34" charset="0"/>
              <a:buChar char="•"/>
            </a:pPr>
            <a:r>
              <a:rPr lang="en-US" dirty="0" err="1">
                <a:latin typeface="NimbusRomNo9L"/>
              </a:rPr>
              <a:t>ture</a:t>
            </a:r>
            <a:r>
              <a:rPr lang="en-US" dirty="0">
                <a:latin typeface="NimbusRomNo9L"/>
              </a:rPr>
              <a:t>, medical equipment, maintenance, etc.)</a:t>
            </a:r>
            <a:endParaRPr lang="en-US" dirty="0">
              <a:effectLst/>
            </a:endParaRPr>
          </a:p>
          <a:p>
            <a:pPr marL="285750" indent="-285750">
              <a:buFont typeface="Arial" panose="020B0604020202020204" pitchFamily="34" charset="0"/>
              <a:buChar char="•"/>
            </a:pPr>
            <a:r>
              <a:rPr lang="en-US" dirty="0">
                <a:latin typeface="NimbusRomNo9L"/>
              </a:rPr>
              <a:t>5) Procurement Category of previous contracts (e.g. goods,</a:t>
            </a:r>
            <a:endParaRPr lang="en-US" dirty="0">
              <a:effectLst/>
            </a:endParaRPr>
          </a:p>
          <a:p>
            <a:pPr marL="285750" indent="-285750">
              <a:buFont typeface="Arial" panose="020B0604020202020204" pitchFamily="34" charset="0"/>
              <a:buChar char="•"/>
            </a:pPr>
            <a:r>
              <a:rPr lang="en-US" dirty="0">
                <a:latin typeface="NimbusRomNo9L"/>
              </a:rPr>
              <a:t>consultant services, or civil works)</a:t>
            </a:r>
            <a:endParaRPr lang="en-US" dirty="0">
              <a:effectLst/>
            </a:endParaRPr>
          </a:p>
        </p:txBody>
      </p:sp>
      <p:sp>
        <p:nvSpPr>
          <p:cNvPr id="4" name="Rectangle 3">
            <a:extLst>
              <a:ext uri="{FF2B5EF4-FFF2-40B4-BE49-F238E27FC236}">
                <a16:creationId xmlns:a16="http://schemas.microsoft.com/office/drawing/2014/main" id="{A7FD3CCF-A12F-4345-8484-11031540C7E8}"/>
              </a:ext>
            </a:extLst>
          </p:cNvPr>
          <p:cNvSpPr/>
          <p:nvPr/>
        </p:nvSpPr>
        <p:spPr>
          <a:xfrm>
            <a:off x="4095750" y="1422400"/>
            <a:ext cx="6096000" cy="646331"/>
          </a:xfrm>
          <a:prstGeom prst="rect">
            <a:avLst/>
          </a:prstGeom>
        </p:spPr>
        <p:txBody>
          <a:bodyPr>
            <a:spAutoFit/>
          </a:bodyPr>
          <a:lstStyle/>
          <a:p>
            <a:r>
              <a:rPr lang="en-US" dirty="0">
                <a:latin typeface="NimbusRomNo9L"/>
              </a:rPr>
              <a:t>The model was trained on past investigations data, where the outcome of the investigation was used as the training label.</a:t>
            </a:r>
            <a:endParaRPr lang="en-US" dirty="0"/>
          </a:p>
        </p:txBody>
      </p:sp>
      <p:pic>
        <p:nvPicPr>
          <p:cNvPr id="3076" name="Picture 4" descr="page7image3277915024">
            <a:extLst>
              <a:ext uri="{FF2B5EF4-FFF2-40B4-BE49-F238E27FC236}">
                <a16:creationId xmlns:a16="http://schemas.microsoft.com/office/drawing/2014/main" id="{03446322-C811-4641-B069-68205DF71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4114" y="2274838"/>
            <a:ext cx="2933700" cy="2197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16BFCD7-7789-2B44-9A78-15FC8160E6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4719" y="3617202"/>
            <a:ext cx="5158561" cy="3100219"/>
          </a:xfrm>
          <a:prstGeom prst="rect">
            <a:avLst/>
          </a:prstGeom>
        </p:spPr>
      </p:pic>
    </p:spTree>
    <p:extLst>
      <p:ext uri="{BB962C8B-B14F-4D97-AF65-F5344CB8AC3E}">
        <p14:creationId xmlns:p14="http://schemas.microsoft.com/office/powerpoint/2010/main" val="1165533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6103-D9DF-6845-9D47-6EE60D909FD9}"/>
              </a:ext>
            </a:extLst>
          </p:cNvPr>
          <p:cNvSpPr>
            <a:spLocks noGrp="1"/>
          </p:cNvSpPr>
          <p:nvPr>
            <p:ph type="title"/>
          </p:nvPr>
        </p:nvSpPr>
        <p:spPr/>
        <p:txBody>
          <a:bodyPr anchor="t" anchorCtr="0">
            <a:normAutofit/>
          </a:bodyPr>
          <a:lstStyle/>
          <a:p>
            <a:r>
              <a:rPr lang="en-US" dirty="0"/>
              <a:t>Study case 2: world bank</a:t>
            </a:r>
            <a:br>
              <a:rPr lang="en-US" dirty="0"/>
            </a:br>
            <a:r>
              <a:rPr lang="en-US" dirty="0"/>
              <a:t>P</a:t>
            </a:r>
            <a:r>
              <a:rPr lang="en-US" b="0" i="0" dirty="0"/>
              <a:t>redict the level of risk for a contract</a:t>
            </a:r>
            <a:endParaRPr lang="en-US" dirty="0"/>
          </a:p>
        </p:txBody>
      </p:sp>
      <p:pic>
        <p:nvPicPr>
          <p:cNvPr id="9" name="Picture 8">
            <a:extLst>
              <a:ext uri="{FF2B5EF4-FFF2-40B4-BE49-F238E27FC236}">
                <a16:creationId xmlns:a16="http://schemas.microsoft.com/office/drawing/2014/main" id="{16932CF4-39F4-0C47-B6A3-8912197B65C3}"/>
              </a:ext>
            </a:extLst>
          </p:cNvPr>
          <p:cNvPicPr>
            <a:picLocks noChangeAspect="1"/>
          </p:cNvPicPr>
          <p:nvPr/>
        </p:nvPicPr>
        <p:blipFill>
          <a:blip r:embed="rId3"/>
          <a:stretch>
            <a:fillRect/>
          </a:stretch>
        </p:blipFill>
        <p:spPr>
          <a:xfrm>
            <a:off x="6943403" y="3347634"/>
            <a:ext cx="4401193" cy="3098346"/>
          </a:xfrm>
          <a:prstGeom prst="rect">
            <a:avLst/>
          </a:prstGeom>
        </p:spPr>
      </p:pic>
      <p:graphicFrame>
        <p:nvGraphicFramePr>
          <p:cNvPr id="12" name="Diagram 11">
            <a:extLst>
              <a:ext uri="{FF2B5EF4-FFF2-40B4-BE49-F238E27FC236}">
                <a16:creationId xmlns:a16="http://schemas.microsoft.com/office/drawing/2014/main" id="{05E5CE5C-1249-3646-A9FA-A04E5E12E328}"/>
              </a:ext>
            </a:extLst>
          </p:cNvPr>
          <p:cNvGraphicFramePr/>
          <p:nvPr>
            <p:extLst>
              <p:ext uri="{D42A27DB-BD31-4B8C-83A1-F6EECF244321}">
                <p14:modId xmlns:p14="http://schemas.microsoft.com/office/powerpoint/2010/main" val="1569711847"/>
              </p:ext>
            </p:extLst>
          </p:nvPr>
        </p:nvGraphicFramePr>
        <p:xfrm>
          <a:off x="389681" y="1690688"/>
          <a:ext cx="11412637" cy="15154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26652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6103-D9DF-6845-9D47-6EE60D909FD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71258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33C7-54ED-E248-BC85-602861EEDA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13FF22-FDF8-CF4E-8C8B-9EC4722D8148}"/>
              </a:ext>
            </a:extLst>
          </p:cNvPr>
          <p:cNvSpPr>
            <a:spLocks noGrp="1"/>
          </p:cNvSpPr>
          <p:nvPr>
            <p:ph idx="1"/>
          </p:nvPr>
        </p:nvSpPr>
        <p:spPr/>
        <p:txBody>
          <a:bodyPr>
            <a:normAutofit fontScale="92500" lnSpcReduction="20000"/>
          </a:bodyPr>
          <a:lstStyle/>
          <a:p>
            <a:r>
              <a:rPr lang="en-US" dirty="0"/>
              <a:t>What is: An association of suppliers with the purpose of maintaining prices at a high level and restricting competition.</a:t>
            </a:r>
          </a:p>
          <a:p>
            <a:endParaRPr lang="en-US" dirty="0"/>
          </a:p>
          <a:p>
            <a:r>
              <a:rPr lang="en-US" dirty="0"/>
              <a:t>Types of Cartels:</a:t>
            </a:r>
          </a:p>
          <a:p>
            <a:pPr lvl="1"/>
            <a:r>
              <a:rPr lang="en-US" dirty="0"/>
              <a:t>Price-fixing</a:t>
            </a:r>
          </a:p>
          <a:p>
            <a:pPr lvl="1"/>
            <a:r>
              <a:rPr lang="en-US" dirty="0"/>
              <a:t>Bid Rigging</a:t>
            </a:r>
          </a:p>
          <a:p>
            <a:pPr lvl="1"/>
            <a:r>
              <a:rPr lang="en-US" dirty="0"/>
              <a:t>Regional</a:t>
            </a:r>
          </a:p>
          <a:p>
            <a:pPr lvl="1"/>
            <a:r>
              <a:rPr lang="en-US" dirty="0"/>
              <a:t>Market-share quota</a:t>
            </a:r>
          </a:p>
          <a:p>
            <a:pPr lvl="1"/>
            <a:r>
              <a:rPr lang="en-US" dirty="0" err="1"/>
              <a:t>etc</a:t>
            </a:r>
            <a:endParaRPr lang="en-US" dirty="0"/>
          </a:p>
          <a:p>
            <a:pPr lvl="1"/>
            <a:endParaRPr lang="en-US" dirty="0"/>
          </a:p>
          <a:p>
            <a:r>
              <a:rPr lang="en-US" dirty="0"/>
              <a:t>Types of Agreement:</a:t>
            </a:r>
          </a:p>
          <a:p>
            <a:pPr lvl="1"/>
            <a:r>
              <a:rPr lang="en-US" dirty="0"/>
              <a:t>Explicit</a:t>
            </a:r>
          </a:p>
          <a:p>
            <a:pPr lvl="1"/>
            <a:r>
              <a:rPr lang="en-US" dirty="0"/>
              <a:t>Tacit</a:t>
            </a:r>
          </a:p>
        </p:txBody>
      </p:sp>
    </p:spTree>
    <p:extLst>
      <p:ext uri="{BB962C8B-B14F-4D97-AF65-F5344CB8AC3E}">
        <p14:creationId xmlns:p14="http://schemas.microsoft.com/office/powerpoint/2010/main" val="4034115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5E229-F29B-C84D-94D4-36A62E0632F7}"/>
              </a:ext>
            </a:extLst>
          </p:cNvPr>
          <p:cNvSpPr>
            <a:spLocks noGrp="1"/>
          </p:cNvSpPr>
          <p:nvPr>
            <p:ph type="title"/>
          </p:nvPr>
        </p:nvSpPr>
        <p:spPr/>
        <p:txBody>
          <a:bodyPr/>
          <a:lstStyle/>
          <a:p>
            <a:r>
              <a:rPr lang="en-US" dirty="0"/>
              <a:t>Why it’s so important to detect cartels</a:t>
            </a:r>
            <a:br>
              <a:rPr lang="en-US" dirty="0"/>
            </a:br>
            <a:endParaRPr lang="en-US" dirty="0"/>
          </a:p>
        </p:txBody>
      </p:sp>
      <p:sp>
        <p:nvSpPr>
          <p:cNvPr id="8" name="Rectangle 7">
            <a:extLst>
              <a:ext uri="{FF2B5EF4-FFF2-40B4-BE49-F238E27FC236}">
                <a16:creationId xmlns:a16="http://schemas.microsoft.com/office/drawing/2014/main" id="{273306FB-1619-9046-BF6C-7D346B93CB00}"/>
              </a:ext>
            </a:extLst>
          </p:cNvPr>
          <p:cNvSpPr/>
          <p:nvPr/>
        </p:nvSpPr>
        <p:spPr>
          <a:xfrm>
            <a:off x="1238491" y="1984280"/>
            <a:ext cx="10671857" cy="646331"/>
          </a:xfrm>
          <a:prstGeom prst="rect">
            <a:avLst/>
          </a:prstGeom>
        </p:spPr>
        <p:txBody>
          <a:bodyPr wrap="square">
            <a:spAutoFit/>
          </a:bodyPr>
          <a:lstStyle/>
          <a:p>
            <a:r>
              <a:rPr lang="en-US" dirty="0">
                <a:latin typeface="AdvTT5ada87cc"/>
              </a:rPr>
              <a:t>Sec. 1 of the Sherman Act: “every contract, combination in the form of trust or otherwise, or conspiracy, in restraint of trade or commerce among the several States or with foreign nations, is declared to be illegal</a:t>
            </a:r>
            <a:r>
              <a:rPr lang="en-US" dirty="0">
                <a:latin typeface="AdvTT3713a231+20"/>
              </a:rPr>
              <a:t>”</a:t>
            </a:r>
            <a:endParaRPr lang="en-US" dirty="0"/>
          </a:p>
        </p:txBody>
      </p:sp>
      <p:sp>
        <p:nvSpPr>
          <p:cNvPr id="9" name="Rectangle 8">
            <a:extLst>
              <a:ext uri="{FF2B5EF4-FFF2-40B4-BE49-F238E27FC236}">
                <a16:creationId xmlns:a16="http://schemas.microsoft.com/office/drawing/2014/main" id="{8CDEACE4-830F-7B4C-A93E-83AF6E3877A5}"/>
              </a:ext>
            </a:extLst>
          </p:cNvPr>
          <p:cNvSpPr/>
          <p:nvPr/>
        </p:nvSpPr>
        <p:spPr>
          <a:xfrm>
            <a:off x="1238491" y="2920242"/>
            <a:ext cx="8955593" cy="1754326"/>
          </a:xfrm>
          <a:prstGeom prst="rect">
            <a:avLst/>
          </a:prstGeom>
        </p:spPr>
        <p:txBody>
          <a:bodyPr wrap="none">
            <a:spAutoFit/>
          </a:bodyPr>
          <a:lstStyle/>
          <a:p>
            <a:r>
              <a:rPr lang="en-US" dirty="0">
                <a:latin typeface="TimesNewRoman"/>
              </a:rPr>
              <a:t>price increases</a:t>
            </a:r>
          </a:p>
          <a:p>
            <a:r>
              <a:rPr lang="en-US" dirty="0"/>
              <a:t>Low product innovation</a:t>
            </a:r>
          </a:p>
          <a:p>
            <a:r>
              <a:rPr lang="en-US" dirty="0"/>
              <a:t>restrict competition</a:t>
            </a:r>
          </a:p>
          <a:p>
            <a:endParaRPr lang="en-US" dirty="0"/>
          </a:p>
          <a:p>
            <a:r>
              <a:rPr lang="en-US" dirty="0"/>
              <a:t>In the of public procurement, collusion leads to higher public costs and lower quality services </a:t>
            </a:r>
          </a:p>
          <a:p>
            <a:endParaRPr lang="en-US" dirty="0"/>
          </a:p>
        </p:txBody>
      </p:sp>
      <p:pic>
        <p:nvPicPr>
          <p:cNvPr id="10" name="Picture 9">
            <a:extLst>
              <a:ext uri="{FF2B5EF4-FFF2-40B4-BE49-F238E27FC236}">
                <a16:creationId xmlns:a16="http://schemas.microsoft.com/office/drawing/2014/main" id="{C1C2901A-DA8A-644B-A400-03F31823BAB0}"/>
              </a:ext>
            </a:extLst>
          </p:cNvPr>
          <p:cNvPicPr>
            <a:picLocks noChangeAspect="1"/>
          </p:cNvPicPr>
          <p:nvPr/>
        </p:nvPicPr>
        <p:blipFill rotWithShape="1">
          <a:blip r:embed="rId2"/>
          <a:srcRect r="8525"/>
          <a:stretch/>
        </p:blipFill>
        <p:spPr>
          <a:xfrm>
            <a:off x="6139052" y="4407257"/>
            <a:ext cx="3873050" cy="2378011"/>
          </a:xfrm>
          <a:prstGeom prst="rect">
            <a:avLst/>
          </a:prstGeom>
        </p:spPr>
      </p:pic>
      <p:pic>
        <p:nvPicPr>
          <p:cNvPr id="11" name="Picture 10">
            <a:extLst>
              <a:ext uri="{FF2B5EF4-FFF2-40B4-BE49-F238E27FC236}">
                <a16:creationId xmlns:a16="http://schemas.microsoft.com/office/drawing/2014/main" id="{F66D3109-73E2-184B-952C-E760D0784810}"/>
              </a:ext>
            </a:extLst>
          </p:cNvPr>
          <p:cNvPicPr>
            <a:picLocks noChangeAspect="1"/>
          </p:cNvPicPr>
          <p:nvPr/>
        </p:nvPicPr>
        <p:blipFill>
          <a:blip r:embed="rId3"/>
          <a:stretch>
            <a:fillRect/>
          </a:stretch>
        </p:blipFill>
        <p:spPr>
          <a:xfrm>
            <a:off x="2268638" y="4407257"/>
            <a:ext cx="3122110" cy="2336547"/>
          </a:xfrm>
          <a:prstGeom prst="rect">
            <a:avLst/>
          </a:prstGeom>
        </p:spPr>
      </p:pic>
    </p:spTree>
    <p:extLst>
      <p:ext uri="{BB962C8B-B14F-4D97-AF65-F5344CB8AC3E}">
        <p14:creationId xmlns:p14="http://schemas.microsoft.com/office/powerpoint/2010/main" val="3497215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833C7-54ED-E248-BC85-602861EEDA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13FF22-FDF8-CF4E-8C8B-9EC4722D8148}"/>
              </a:ext>
            </a:extLst>
          </p:cNvPr>
          <p:cNvSpPr>
            <a:spLocks noGrp="1"/>
          </p:cNvSpPr>
          <p:nvPr>
            <p:ph idx="1"/>
          </p:nvPr>
        </p:nvSpPr>
        <p:spPr/>
        <p:txBody>
          <a:bodyPr/>
          <a:lstStyle/>
          <a:p>
            <a:r>
              <a:rPr lang="en-US" dirty="0"/>
              <a:t>Types of Assessment</a:t>
            </a:r>
          </a:p>
          <a:p>
            <a:pPr lvl="1"/>
            <a:r>
              <a:rPr lang="en-US" dirty="0"/>
              <a:t>Direct evidence (prosecution)</a:t>
            </a:r>
          </a:p>
          <a:p>
            <a:pPr lvl="1"/>
            <a:r>
              <a:rPr lang="en-US" dirty="0"/>
              <a:t>Economic evidence (can be ambiguous; used together with direct evidence)</a:t>
            </a:r>
          </a:p>
          <a:p>
            <a:pPr lvl="1"/>
            <a:endParaRPr lang="en-US" dirty="0"/>
          </a:p>
          <a:p>
            <a:pPr lvl="1"/>
            <a:r>
              <a:rPr lang="en-US" b="1" dirty="0"/>
              <a:t>If an investigation into the companies’ conduct is undertaken, the participants do not cooperate with it, except through a leniency </a:t>
            </a:r>
            <a:r>
              <a:rPr lang="en-US" b="1" dirty="0" err="1"/>
              <a:t>programme</a:t>
            </a:r>
            <a:endParaRPr lang="en-US" dirty="0"/>
          </a:p>
        </p:txBody>
      </p:sp>
      <p:pic>
        <p:nvPicPr>
          <p:cNvPr id="5" name="Picture 4">
            <a:extLst>
              <a:ext uri="{FF2B5EF4-FFF2-40B4-BE49-F238E27FC236}">
                <a16:creationId xmlns:a16="http://schemas.microsoft.com/office/drawing/2014/main" id="{7EA1274E-6BEB-BC4F-9ABB-5EB9FCE47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0131" y="4496883"/>
            <a:ext cx="6867888" cy="2361117"/>
          </a:xfrm>
          <a:prstGeom prst="rect">
            <a:avLst/>
          </a:prstGeom>
        </p:spPr>
      </p:pic>
    </p:spTree>
    <p:extLst>
      <p:ext uri="{BB962C8B-B14F-4D97-AF65-F5344CB8AC3E}">
        <p14:creationId xmlns:p14="http://schemas.microsoft.com/office/powerpoint/2010/main" val="1429617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CCDBD-50A7-174C-A2EA-5B7831E8853D}"/>
              </a:ext>
            </a:extLst>
          </p:cNvPr>
          <p:cNvSpPr>
            <a:spLocks noGrp="1"/>
          </p:cNvSpPr>
          <p:nvPr>
            <p:ph type="title"/>
          </p:nvPr>
        </p:nvSpPr>
        <p:spPr/>
        <p:txBody>
          <a:bodyPr/>
          <a:lstStyle/>
          <a:p>
            <a:r>
              <a:rPr lang="en-US" dirty="0"/>
              <a:t>Example of Economic Assessment (price-fixing cartel)</a:t>
            </a:r>
          </a:p>
        </p:txBody>
      </p:sp>
      <p:sp>
        <p:nvSpPr>
          <p:cNvPr id="12" name="Rectangle 11">
            <a:extLst>
              <a:ext uri="{FF2B5EF4-FFF2-40B4-BE49-F238E27FC236}">
                <a16:creationId xmlns:a16="http://schemas.microsoft.com/office/drawing/2014/main" id="{255BB3AB-1F27-EB42-A52C-1EEDECA80AF2}"/>
              </a:ext>
            </a:extLst>
          </p:cNvPr>
          <p:cNvSpPr/>
          <p:nvPr/>
        </p:nvSpPr>
        <p:spPr>
          <a:xfrm>
            <a:off x="912266" y="6515893"/>
            <a:ext cx="9248557" cy="338554"/>
          </a:xfrm>
          <a:prstGeom prst="rect">
            <a:avLst/>
          </a:prstGeom>
        </p:spPr>
        <p:txBody>
          <a:bodyPr wrap="none">
            <a:spAutoFit/>
          </a:bodyPr>
          <a:lstStyle/>
          <a:p>
            <a:r>
              <a:rPr lang="en-US" sz="1600" i="0" dirty="0">
                <a:solidFill>
                  <a:srgbClr val="000000"/>
                </a:solidFill>
                <a:effectLst/>
                <a:latin typeface="Calibri" panose="020F0502020204030204" pitchFamily="34" charset="0"/>
              </a:rPr>
              <a:t>Article: “Cartel damage estimation – calculating the price overcharge”. </a:t>
            </a:r>
            <a:r>
              <a:rPr lang="en-US" sz="1600" dirty="0" err="1">
                <a:solidFill>
                  <a:srgbClr val="000000"/>
                </a:solidFill>
                <a:effectLst/>
                <a:latin typeface="Calibri" panose="020F0502020204030204" pitchFamily="34" charset="0"/>
              </a:rPr>
              <a:t>Banfi</a:t>
            </a:r>
            <a:r>
              <a:rPr lang="en-US" sz="1600" dirty="0">
                <a:solidFill>
                  <a:srgbClr val="000000"/>
                </a:solidFill>
                <a:effectLst/>
                <a:latin typeface="Calibri" panose="020F0502020204030204" pitchFamily="34" charset="0"/>
              </a:rPr>
              <a:t>, Carla; Bernardo, </a:t>
            </a:r>
            <a:r>
              <a:rPr lang="en-US" sz="1600" dirty="0"/>
              <a:t>Natália. (2015) </a:t>
            </a:r>
          </a:p>
        </p:txBody>
      </p:sp>
      <p:grpSp>
        <p:nvGrpSpPr>
          <p:cNvPr id="20" name="Group 19">
            <a:extLst>
              <a:ext uri="{FF2B5EF4-FFF2-40B4-BE49-F238E27FC236}">
                <a16:creationId xmlns:a16="http://schemas.microsoft.com/office/drawing/2014/main" id="{EFFEC537-66A4-F149-8D89-BDD7E08C6273}"/>
              </a:ext>
            </a:extLst>
          </p:cNvPr>
          <p:cNvGrpSpPr/>
          <p:nvPr/>
        </p:nvGrpSpPr>
        <p:grpSpPr>
          <a:xfrm>
            <a:off x="2643377" y="1770749"/>
            <a:ext cx="7435353" cy="4587175"/>
            <a:chOff x="2336800" y="1770749"/>
            <a:chExt cx="7435353" cy="4587175"/>
          </a:xfrm>
        </p:grpSpPr>
        <p:grpSp>
          <p:nvGrpSpPr>
            <p:cNvPr id="10" name="Group 9">
              <a:extLst>
                <a:ext uri="{FF2B5EF4-FFF2-40B4-BE49-F238E27FC236}">
                  <a16:creationId xmlns:a16="http://schemas.microsoft.com/office/drawing/2014/main" id="{7785C318-C12C-FE49-BF70-0FD5E82BF564}"/>
                </a:ext>
              </a:extLst>
            </p:cNvPr>
            <p:cNvGrpSpPr/>
            <p:nvPr/>
          </p:nvGrpSpPr>
          <p:grpSpPr>
            <a:xfrm>
              <a:off x="2336800" y="1770749"/>
              <a:ext cx="7303407" cy="4587175"/>
              <a:chOff x="2336800" y="2075543"/>
              <a:chExt cx="7303407" cy="4587175"/>
            </a:xfrm>
          </p:grpSpPr>
          <p:pic>
            <p:nvPicPr>
              <p:cNvPr id="1026" name="Picture 2" descr="/var/folders/t5/2p7bmbw127x6hf75vr5lm3zm0000gn/T/com.microsoft.Powerpoint/WebArchiveCopyPasteTempFiles/s24UGDoA94AAAAASUVORK5CYII=">
                <a:extLst>
                  <a:ext uri="{FF2B5EF4-FFF2-40B4-BE49-F238E27FC236}">
                    <a16:creationId xmlns:a16="http://schemas.microsoft.com/office/drawing/2014/main" id="{31F49482-3005-B549-959A-752BEFDEA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0" y="2781348"/>
                <a:ext cx="7303407" cy="388137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BA27E565-5979-7442-980B-F02C4F6DA6C1}"/>
                  </a:ext>
                </a:extLst>
              </p:cNvPr>
              <p:cNvCxnSpPr>
                <a:cxnSpLocks/>
              </p:cNvCxnSpPr>
              <p:nvPr/>
            </p:nvCxnSpPr>
            <p:spPr>
              <a:xfrm flipV="1">
                <a:off x="4310743" y="2844800"/>
                <a:ext cx="0" cy="297180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2B1850E7-0FD3-1243-9965-E0B303276899}"/>
                  </a:ext>
                </a:extLst>
              </p:cNvPr>
              <p:cNvSpPr/>
              <p:nvPr/>
            </p:nvSpPr>
            <p:spPr>
              <a:xfrm rot="5400000">
                <a:off x="5389778" y="1359369"/>
                <a:ext cx="251301" cy="2409369"/>
              </a:xfrm>
              <a:prstGeom prst="leftBrace">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7766583D-765F-364E-A0E3-8A36A73687F9}"/>
                  </a:ext>
                </a:extLst>
              </p:cNvPr>
              <p:cNvSpPr/>
              <p:nvPr/>
            </p:nvSpPr>
            <p:spPr>
              <a:xfrm rot="5400000">
                <a:off x="7124233" y="2077824"/>
                <a:ext cx="251301" cy="972460"/>
              </a:xfrm>
              <a:prstGeom prst="leftBrace">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F075A03-FAF9-554B-9A09-F1220E012B84}"/>
                  </a:ext>
                </a:extLst>
              </p:cNvPr>
              <p:cNvSpPr txBox="1"/>
              <p:nvPr/>
            </p:nvSpPr>
            <p:spPr>
              <a:xfrm>
                <a:off x="4630058" y="2075543"/>
                <a:ext cx="1741714" cy="400110"/>
              </a:xfrm>
              <a:prstGeom prst="rect">
                <a:avLst/>
              </a:prstGeom>
              <a:noFill/>
            </p:spPr>
            <p:txBody>
              <a:bodyPr wrap="square" rtlCol="0">
                <a:spAutoFit/>
              </a:bodyPr>
              <a:lstStyle/>
              <a:p>
                <a:pPr algn="ctr"/>
                <a:r>
                  <a:rPr lang="en-US" sz="2000" b="1" dirty="0"/>
                  <a:t>Cartel</a:t>
                </a:r>
              </a:p>
            </p:txBody>
          </p:sp>
          <p:sp>
            <p:nvSpPr>
              <p:cNvPr id="11" name="TextBox 10">
                <a:extLst>
                  <a:ext uri="{FF2B5EF4-FFF2-40B4-BE49-F238E27FC236}">
                    <a16:creationId xmlns:a16="http://schemas.microsoft.com/office/drawing/2014/main" id="{659E3641-DE9C-4941-93AD-0E40931E5E52}"/>
                  </a:ext>
                </a:extLst>
              </p:cNvPr>
              <p:cNvSpPr txBox="1"/>
              <p:nvPr/>
            </p:nvSpPr>
            <p:spPr>
              <a:xfrm>
                <a:off x="6371772" y="2075543"/>
                <a:ext cx="1741714" cy="400110"/>
              </a:xfrm>
              <a:prstGeom prst="rect">
                <a:avLst/>
              </a:prstGeom>
              <a:noFill/>
            </p:spPr>
            <p:txBody>
              <a:bodyPr wrap="square" rtlCol="0">
                <a:spAutoFit/>
              </a:bodyPr>
              <a:lstStyle/>
              <a:p>
                <a:pPr algn="ctr"/>
                <a:r>
                  <a:rPr lang="en-US" sz="2000" b="1" dirty="0"/>
                  <a:t>Price-war</a:t>
                </a:r>
              </a:p>
            </p:txBody>
          </p:sp>
        </p:grpSp>
        <p:sp>
          <p:nvSpPr>
            <p:cNvPr id="13" name="Rectangle 12">
              <a:extLst>
                <a:ext uri="{FF2B5EF4-FFF2-40B4-BE49-F238E27FC236}">
                  <a16:creationId xmlns:a16="http://schemas.microsoft.com/office/drawing/2014/main" id="{B89C465B-3102-3448-A674-122D35AB84D4}"/>
                </a:ext>
              </a:extLst>
            </p:cNvPr>
            <p:cNvSpPr/>
            <p:nvPr/>
          </p:nvSpPr>
          <p:spPr>
            <a:xfrm>
              <a:off x="7762755" y="2170859"/>
              <a:ext cx="2009398" cy="41870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2482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6103-D9DF-6845-9D47-6EE60D909FD9}"/>
              </a:ext>
            </a:extLst>
          </p:cNvPr>
          <p:cNvSpPr>
            <a:spLocks noGrp="1"/>
          </p:cNvSpPr>
          <p:nvPr>
            <p:ph type="title"/>
          </p:nvPr>
        </p:nvSpPr>
        <p:spPr/>
        <p:txBody>
          <a:bodyPr anchor="t" anchorCtr="0">
            <a:normAutofit/>
          </a:bodyPr>
          <a:lstStyle/>
          <a:p>
            <a:r>
              <a:rPr lang="en-US" sz="3600" dirty="0"/>
              <a:t>Example of Economic Assessment</a:t>
            </a:r>
          </a:p>
        </p:txBody>
      </p:sp>
      <p:pic>
        <p:nvPicPr>
          <p:cNvPr id="2050" name="Picture 2" descr="/var/folders/t5/2p7bmbw127x6hf75vr5lm3zm0000gn/T/com.microsoft.Powerpoint/WebArchiveCopyPasteTempFiles/D2uGupDa2RBFAAAAAElFTkSuQmCC">
            <a:extLst>
              <a:ext uri="{FF2B5EF4-FFF2-40B4-BE49-F238E27FC236}">
                <a16:creationId xmlns:a16="http://schemas.microsoft.com/office/drawing/2014/main" id="{FA4129EC-5764-6E44-B6AF-0ECC30D7CB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92" t="1186" r="1024" b="1687"/>
          <a:stretch/>
        </p:blipFill>
        <p:spPr bwMode="auto">
          <a:xfrm>
            <a:off x="243233" y="1625603"/>
            <a:ext cx="5497787" cy="40321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var/folders/t5/2p7bmbw127x6hf75vr5lm3zm0000gn/T/com.microsoft.Powerpoint/WebArchiveCopyPasteTempFiles/Dz72N3sLIG4oAAAAAElFTkSuQmCC">
            <a:extLst>
              <a:ext uri="{FF2B5EF4-FFF2-40B4-BE49-F238E27FC236}">
                <a16:creationId xmlns:a16="http://schemas.microsoft.com/office/drawing/2014/main" id="{F16647ED-58FD-BB48-91ED-963326F0CA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906" r="50075"/>
          <a:stretch/>
        </p:blipFill>
        <p:spPr bwMode="auto">
          <a:xfrm>
            <a:off x="6072856" y="1625603"/>
            <a:ext cx="5852025" cy="40321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36D7A1-4E8F-3943-A222-21E81D07832B}"/>
              </a:ext>
            </a:extLst>
          </p:cNvPr>
          <p:cNvSpPr/>
          <p:nvPr/>
        </p:nvSpPr>
        <p:spPr>
          <a:xfrm>
            <a:off x="1613858" y="1154669"/>
            <a:ext cx="2847318" cy="400110"/>
          </a:xfrm>
          <a:prstGeom prst="rect">
            <a:avLst/>
          </a:prstGeom>
        </p:spPr>
        <p:txBody>
          <a:bodyPr wrap="none">
            <a:spAutoFit/>
          </a:bodyPr>
          <a:lstStyle/>
          <a:p>
            <a:pPr algn="ctr"/>
            <a:r>
              <a:rPr lang="en-US" sz="2000" b="1" dirty="0">
                <a:latin typeface="Calibri" panose="020F0502020204030204" pitchFamily="34" charset="0"/>
              </a:rPr>
              <a:t> Cement vs. inputs price</a:t>
            </a:r>
            <a:r>
              <a:rPr lang="en-US" sz="2000" i="1" dirty="0">
                <a:solidFill>
                  <a:srgbClr val="44546A"/>
                </a:solidFill>
                <a:latin typeface="Calibri" panose="020F0502020204030204" pitchFamily="34" charset="0"/>
              </a:rPr>
              <a:t> </a:t>
            </a:r>
            <a:endParaRPr lang="en-US" sz="2000" dirty="0"/>
          </a:p>
        </p:txBody>
      </p:sp>
      <p:sp>
        <p:nvSpPr>
          <p:cNvPr id="6" name="Rectangle 5">
            <a:extLst>
              <a:ext uri="{FF2B5EF4-FFF2-40B4-BE49-F238E27FC236}">
                <a16:creationId xmlns:a16="http://schemas.microsoft.com/office/drawing/2014/main" id="{8E41E8FF-355A-1B42-BFE3-2FFAA66AA036}"/>
              </a:ext>
            </a:extLst>
          </p:cNvPr>
          <p:cNvSpPr/>
          <p:nvPr/>
        </p:nvSpPr>
        <p:spPr>
          <a:xfrm>
            <a:off x="7202657" y="1154669"/>
            <a:ext cx="3669531" cy="400110"/>
          </a:xfrm>
          <a:prstGeom prst="rect">
            <a:avLst/>
          </a:prstGeom>
        </p:spPr>
        <p:txBody>
          <a:bodyPr wrap="none">
            <a:spAutoFit/>
          </a:bodyPr>
          <a:lstStyle/>
          <a:p>
            <a:pPr algn="ctr"/>
            <a:r>
              <a:rPr lang="en-US" sz="2000" b="1" dirty="0">
                <a:solidFill>
                  <a:srgbClr val="000000"/>
                </a:solidFill>
                <a:latin typeface="Calibri" panose="020F0502020204030204" pitchFamily="34" charset="0"/>
              </a:rPr>
              <a:t>Cement price vs. demand factors</a:t>
            </a:r>
            <a:endParaRPr lang="en-US" sz="2000"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FE3BA5A4-D882-5A4D-B13E-315639FC724E}"/>
                  </a:ext>
                </a:extLst>
              </p:cNvPr>
              <p:cNvSpPr/>
              <p:nvPr/>
            </p:nvSpPr>
            <p:spPr>
              <a:xfrm>
                <a:off x="213619" y="5779139"/>
                <a:ext cx="11717123" cy="1039323"/>
              </a:xfrm>
              <a:prstGeom prst="rect">
                <a:avLst/>
              </a:prstGeom>
            </p:spPr>
            <p:txBody>
              <a:bodyPr wrap="square">
                <a:spAutoFit/>
              </a:bodyPr>
              <a:lstStyle/>
              <a:p>
                <a:r>
                  <a:rPr lang="en-US" sz="2000" dirty="0"/>
                  <a:t>Damage assessment:</a:t>
                </a:r>
              </a:p>
              <a:p>
                <a:pPr marL="800100" lvl="1" indent="-34290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𝑃𝑟𝑖𝑐𝑒</m:t>
                        </m:r>
                        <m:r>
                          <a:rPr lang="en-US" sz="2000" b="0" i="1" smtClean="0">
                            <a:latin typeface="Cambria Math" panose="02040503050406030204" pitchFamily="18" charset="0"/>
                          </a:rPr>
                          <m:t> </m:t>
                        </m:r>
                      </m:e>
                      <m:sub>
                        <m:r>
                          <a:rPr lang="en-US" sz="2000" b="0" i="1" smtClean="0">
                            <a:latin typeface="Cambria Math" panose="02040503050406030204" pitchFamily="18" charset="0"/>
                          </a:rPr>
                          <m:t>𝑡</m:t>
                        </m:r>
                      </m:sub>
                    </m:sSub>
                  </m:oMath>
                </a14:m>
                <a:r>
                  <a:rPr lang="en-US" sz="2000" dirty="0"/>
                  <a:t>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rPr>
                          <m:t>0 </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𝑐𝑎𝑟𝑡𝑒𝑙</m:t>
                        </m:r>
                        <m:r>
                          <a:rPr lang="en-US" sz="2000" b="0" i="1" smtClean="0">
                            <a:latin typeface="Cambria Math" panose="02040503050406030204" pitchFamily="18" charset="0"/>
                          </a:rPr>
                          <m:t> </m:t>
                        </m:r>
                      </m:sub>
                    </m:sSub>
                    <m:r>
                      <a:rPr lang="en-US" sz="2000" b="0" i="1" smtClean="0">
                        <a:latin typeface="Cambria Math" panose="02040503050406030204" pitchFamily="18" charset="0"/>
                      </a:rPr>
                      <m:t>𝐶𝑎𝑟𝑡𝑒𝑙</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𝑤𝑎𝑟</m:t>
                        </m:r>
                        <m:r>
                          <a:rPr lang="en-US" sz="2000" b="0" i="1" smtClean="0">
                            <a:latin typeface="Cambria Math" panose="02040503050406030204" pitchFamily="18" charset="0"/>
                          </a:rPr>
                          <m:t> </m:t>
                        </m:r>
                      </m:sub>
                    </m:sSub>
                    <m:r>
                      <a:rPr lang="en-US" sz="2000" b="0" i="1" smtClean="0">
                        <a:latin typeface="Cambria Math" panose="02040503050406030204" pitchFamily="18" charset="0"/>
                      </a:rPr>
                      <m:t>𝑤𝑎𝑟</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𝑖𝑛𝑝𝑢𝑡</m:t>
                        </m:r>
                        <m:r>
                          <a:rPr lang="en-US" sz="2000" b="0" i="1" smtClean="0">
                            <a:latin typeface="Cambria Math" panose="02040503050406030204" pitchFamily="18" charset="0"/>
                          </a:rPr>
                          <m:t> </m:t>
                        </m:r>
                      </m:sub>
                    </m:sSub>
                    <m:r>
                      <a:rPr lang="en-US" sz="2000" b="0" i="1" smtClean="0">
                        <a:latin typeface="Cambria Math" panose="02040503050406030204" pitchFamily="18" charset="0"/>
                      </a:rPr>
                      <m:t>𝑖𝑛𝑝𝑢𝑡</m:t>
                    </m:r>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𝑑𝑒𝑚𝑎𝑛𝑑</m:t>
                        </m:r>
                        <m:r>
                          <a:rPr lang="en-US" sz="2000" b="0" i="1" smtClean="0">
                            <a:latin typeface="Cambria Math" panose="02040503050406030204" pitchFamily="18" charset="0"/>
                          </a:rPr>
                          <m:t> </m:t>
                        </m:r>
                      </m:sub>
                    </m:sSub>
                    <m:r>
                      <a:rPr lang="en-US" sz="2000" b="0" i="1" smtClean="0">
                        <a:latin typeface="Cambria Math" panose="02040503050406030204" pitchFamily="18" charset="0"/>
                      </a:rPr>
                      <m:t>𝑑𝑒𝑚𝑎𝑛𝑑</m:t>
                    </m:r>
                  </m:oMath>
                </a14:m>
                <a:endParaRPr lang="en-US" sz="2000" dirty="0"/>
              </a:p>
              <a:p>
                <a:pPr marL="800100" lvl="1" indent="-342900">
                  <a:buFont typeface="Arial" panose="020B0604020202020204" pitchFamily="34" charset="0"/>
                  <a:buChar char="•"/>
                </a:pPr>
                <a:r>
                  <a:rPr lang="en-US" sz="2000" b="1" dirty="0"/>
                  <a:t>Overcharge =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𝑷𝒓𝒊𝒄𝒆</m:t>
                        </m:r>
                        <m:r>
                          <a:rPr lang="en-US" sz="2000" b="1" i="1" smtClean="0">
                            <a:latin typeface="Cambria Math" panose="02040503050406030204" pitchFamily="18" charset="0"/>
                          </a:rPr>
                          <m:t> </m:t>
                        </m:r>
                      </m:e>
                      <m:sub>
                        <m:r>
                          <a:rPr lang="en-US" sz="2000" b="1" i="1" smtClean="0">
                            <a:latin typeface="Cambria Math" panose="02040503050406030204" pitchFamily="18" charset="0"/>
                          </a:rPr>
                          <m:t>𝒄𝒂𝒓𝒕𝒆𝒍</m:t>
                        </m:r>
                        <m:r>
                          <a:rPr lang="en-US" sz="2000" b="1" i="1" smtClean="0">
                            <a:latin typeface="Cambria Math" panose="02040503050406030204" pitchFamily="18" charset="0"/>
                          </a:rPr>
                          <m:t> </m:t>
                        </m:r>
                      </m:sub>
                    </m:sSub>
                    <m:r>
                      <a:rPr lang="en-US" sz="2000" b="1" i="1" smtClean="0">
                        <a:latin typeface="Cambria Math" panose="02040503050406030204" pitchFamily="18" charset="0"/>
                      </a:rPr>
                      <m:t>−</m:t>
                    </m:r>
                  </m:oMath>
                </a14:m>
                <a:r>
                  <a:rPr lang="en-US" sz="2000" b="1" dirty="0"/>
                  <a:t> </a:t>
                </a:r>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𝑷𝒓𝒊𝒄𝒆</m:t>
                        </m:r>
                        <m:r>
                          <a:rPr lang="en-US" sz="2000" b="1" i="1" smtClean="0">
                            <a:latin typeface="Cambria Math" panose="02040503050406030204" pitchFamily="18" charset="0"/>
                          </a:rPr>
                          <m:t> </m:t>
                        </m:r>
                      </m:e>
                      <m:sub>
                        <m:r>
                          <a:rPr lang="en-US" sz="2000" b="1" i="1" smtClean="0">
                            <a:latin typeface="Cambria Math" panose="02040503050406030204" pitchFamily="18" charset="0"/>
                          </a:rPr>
                          <m:t>𝒏𝒐</m:t>
                        </m:r>
                        <m:r>
                          <a:rPr lang="en-US" sz="2000" b="1" i="1" smtClean="0">
                            <a:latin typeface="Cambria Math" panose="02040503050406030204" pitchFamily="18" charset="0"/>
                          </a:rPr>
                          <m:t>−</m:t>
                        </m:r>
                        <m:r>
                          <a:rPr lang="en-US" sz="2000" b="1" i="1" smtClean="0">
                            <a:latin typeface="Cambria Math" panose="02040503050406030204" pitchFamily="18" charset="0"/>
                          </a:rPr>
                          <m:t>𝒄𝒂𝒓𝒕𝒆𝒍</m:t>
                        </m:r>
                        <m:r>
                          <a:rPr lang="en-US" sz="2000" b="1" i="1" smtClean="0">
                            <a:latin typeface="Cambria Math" panose="02040503050406030204" pitchFamily="18" charset="0"/>
                          </a:rPr>
                          <m:t> </m:t>
                        </m:r>
                      </m:sub>
                    </m:sSub>
                  </m:oMath>
                </a14:m>
                <a:endParaRPr lang="en-US" sz="2000" b="1" dirty="0"/>
              </a:p>
            </p:txBody>
          </p:sp>
        </mc:Choice>
        <mc:Fallback>
          <p:sp>
            <p:nvSpPr>
              <p:cNvPr id="7" name="Rectangle 6">
                <a:extLst>
                  <a:ext uri="{FF2B5EF4-FFF2-40B4-BE49-F238E27FC236}">
                    <a16:creationId xmlns:a16="http://schemas.microsoft.com/office/drawing/2014/main" id="{FE3BA5A4-D882-5A4D-B13E-315639FC724E}"/>
                  </a:ext>
                </a:extLst>
              </p:cNvPr>
              <p:cNvSpPr>
                <a:spLocks noRot="1" noChangeAspect="1" noMove="1" noResize="1" noEditPoints="1" noAdjustHandles="1" noChangeArrowheads="1" noChangeShapeType="1" noTextEdit="1"/>
              </p:cNvSpPr>
              <p:nvPr/>
            </p:nvSpPr>
            <p:spPr>
              <a:xfrm>
                <a:off x="213619" y="5779139"/>
                <a:ext cx="11717123" cy="1039323"/>
              </a:xfrm>
              <a:prstGeom prst="rect">
                <a:avLst/>
              </a:prstGeom>
              <a:blipFill>
                <a:blip r:embed="rId5"/>
                <a:stretch>
                  <a:fillRect l="-433" t="-2410" b="-8434"/>
                </a:stretch>
              </a:blipFill>
            </p:spPr>
            <p:txBody>
              <a:bodyPr/>
              <a:lstStyle/>
              <a:p>
                <a:r>
                  <a:rPr lang="en-US">
                    <a:noFill/>
                  </a:rPr>
                  <a:t> </a:t>
                </a:r>
              </a:p>
            </p:txBody>
          </p:sp>
        </mc:Fallback>
      </mc:AlternateContent>
    </p:spTree>
    <p:extLst>
      <p:ext uri="{BB962C8B-B14F-4D97-AF65-F5344CB8AC3E}">
        <p14:creationId xmlns:p14="http://schemas.microsoft.com/office/powerpoint/2010/main" val="94632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08F573-82E6-7746-99D1-53BBC9C0C47E}"/>
              </a:ext>
            </a:extLst>
          </p:cNvPr>
          <p:cNvPicPr>
            <a:picLocks noChangeAspect="1"/>
          </p:cNvPicPr>
          <p:nvPr/>
        </p:nvPicPr>
        <p:blipFill>
          <a:blip r:embed="rId2"/>
          <a:stretch>
            <a:fillRect/>
          </a:stretch>
        </p:blipFill>
        <p:spPr>
          <a:xfrm>
            <a:off x="1219200" y="2940762"/>
            <a:ext cx="9753600" cy="2121063"/>
          </a:xfrm>
          <a:prstGeom prst="rect">
            <a:avLst/>
          </a:prstGeom>
        </p:spPr>
      </p:pic>
      <p:sp>
        <p:nvSpPr>
          <p:cNvPr id="10" name="Title 1">
            <a:extLst>
              <a:ext uri="{FF2B5EF4-FFF2-40B4-BE49-F238E27FC236}">
                <a16:creationId xmlns:a16="http://schemas.microsoft.com/office/drawing/2014/main" id="{9B26247C-193E-7C42-8C32-15CE2160814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Common Collusion Schemes in Public Bidding</a:t>
            </a:r>
            <a:br>
              <a:rPr lang="en-US" dirty="0"/>
            </a:br>
            <a:r>
              <a:rPr lang="en-US" sz="3200" dirty="0"/>
              <a:t>1. Bid-rotation</a:t>
            </a:r>
          </a:p>
        </p:txBody>
      </p:sp>
    </p:spTree>
    <p:extLst>
      <p:ext uri="{BB962C8B-B14F-4D97-AF65-F5344CB8AC3E}">
        <p14:creationId xmlns:p14="http://schemas.microsoft.com/office/powerpoint/2010/main" val="2461180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2EBD7D-965B-9D44-B440-BD762D08C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69" y="3802268"/>
            <a:ext cx="6019800" cy="3175000"/>
          </a:xfrm>
          <a:prstGeom prst="rect">
            <a:avLst/>
          </a:prstGeom>
        </p:spPr>
      </p:pic>
      <p:grpSp>
        <p:nvGrpSpPr>
          <p:cNvPr id="22" name="Group 21">
            <a:extLst>
              <a:ext uri="{FF2B5EF4-FFF2-40B4-BE49-F238E27FC236}">
                <a16:creationId xmlns:a16="http://schemas.microsoft.com/office/drawing/2014/main" id="{76999D77-96B9-BA4A-AB05-E94F01D1542D}"/>
              </a:ext>
            </a:extLst>
          </p:cNvPr>
          <p:cNvGrpSpPr/>
          <p:nvPr/>
        </p:nvGrpSpPr>
        <p:grpSpPr>
          <a:xfrm>
            <a:off x="199869" y="1750322"/>
            <a:ext cx="5896131" cy="2100307"/>
            <a:chOff x="5976078" y="5141764"/>
            <a:chExt cx="5896131" cy="2100307"/>
          </a:xfrm>
        </p:grpSpPr>
        <p:pic>
          <p:nvPicPr>
            <p:cNvPr id="13" name="Picture 12">
              <a:extLst>
                <a:ext uri="{FF2B5EF4-FFF2-40B4-BE49-F238E27FC236}">
                  <a16:creationId xmlns:a16="http://schemas.microsoft.com/office/drawing/2014/main" id="{D0F80D6A-DFD5-DF47-85C5-FE76F88DDF68}"/>
                </a:ext>
              </a:extLst>
            </p:cNvPr>
            <p:cNvPicPr>
              <a:picLocks noChangeAspect="1"/>
            </p:cNvPicPr>
            <p:nvPr/>
          </p:nvPicPr>
          <p:blipFill>
            <a:blip r:embed="rId4"/>
            <a:stretch>
              <a:fillRect/>
            </a:stretch>
          </p:blipFill>
          <p:spPr>
            <a:xfrm>
              <a:off x="5976078" y="5143605"/>
              <a:ext cx="5896131" cy="2098466"/>
            </a:xfrm>
            <a:prstGeom prst="rect">
              <a:avLst/>
            </a:prstGeom>
          </p:spPr>
        </p:pic>
        <p:sp>
          <p:nvSpPr>
            <p:cNvPr id="14" name="Rectangle 13">
              <a:extLst>
                <a:ext uri="{FF2B5EF4-FFF2-40B4-BE49-F238E27FC236}">
                  <a16:creationId xmlns:a16="http://schemas.microsoft.com/office/drawing/2014/main" id="{BB8A988C-56D0-AD47-937D-8E4907D0DD80}"/>
                </a:ext>
              </a:extLst>
            </p:cNvPr>
            <p:cNvSpPr/>
            <p:nvPr/>
          </p:nvSpPr>
          <p:spPr>
            <a:xfrm>
              <a:off x="8270199" y="5151437"/>
              <a:ext cx="2642641" cy="2614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52A35AB-4C25-D14B-AA1F-B110DF038EA7}"/>
                </a:ext>
              </a:extLst>
            </p:cNvPr>
            <p:cNvPicPr>
              <a:picLocks noChangeAspect="1"/>
            </p:cNvPicPr>
            <p:nvPr/>
          </p:nvPicPr>
          <p:blipFill rotWithShape="1">
            <a:blip r:embed="rId4"/>
            <a:srcRect l="66239" t="1" r="15710" b="85188"/>
            <a:stretch/>
          </p:blipFill>
          <p:spPr>
            <a:xfrm>
              <a:off x="8257081" y="5141764"/>
              <a:ext cx="1064303" cy="310810"/>
            </a:xfrm>
            <a:prstGeom prst="rect">
              <a:avLst/>
            </a:prstGeom>
          </p:spPr>
        </p:pic>
      </p:grpSp>
      <p:sp>
        <p:nvSpPr>
          <p:cNvPr id="19" name="Title 1">
            <a:extLst>
              <a:ext uri="{FF2B5EF4-FFF2-40B4-BE49-F238E27FC236}">
                <a16:creationId xmlns:a16="http://schemas.microsoft.com/office/drawing/2014/main" id="{FC9DD526-3093-DB49-8338-C6B8500BB5E6}"/>
              </a:ext>
            </a:extLst>
          </p:cNvPr>
          <p:cNvSpPr txBox="1">
            <a:spLocks/>
          </p:cNvSpPr>
          <p:nvPr/>
        </p:nvSpPr>
        <p:spPr>
          <a:xfrm>
            <a:off x="838200" y="1989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t>Common Collusion Schemes in Public Bidding</a:t>
            </a:r>
            <a:br>
              <a:rPr lang="en-US" dirty="0"/>
            </a:br>
            <a:r>
              <a:rPr lang="en-US" sz="3200" dirty="0"/>
              <a:t>2. Split reward</a:t>
            </a:r>
          </a:p>
        </p:txBody>
      </p:sp>
      <p:pic>
        <p:nvPicPr>
          <p:cNvPr id="24" name="Picture 23">
            <a:extLst>
              <a:ext uri="{FF2B5EF4-FFF2-40B4-BE49-F238E27FC236}">
                <a16:creationId xmlns:a16="http://schemas.microsoft.com/office/drawing/2014/main" id="{5CB5056B-5AAB-3749-B5FE-13CB94AC2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6783" y="2041275"/>
            <a:ext cx="4936436" cy="4752958"/>
          </a:xfrm>
          <a:prstGeom prst="rect">
            <a:avLst/>
          </a:prstGeom>
        </p:spPr>
      </p:pic>
      <p:sp>
        <p:nvSpPr>
          <p:cNvPr id="26" name="Rectangle 25">
            <a:extLst>
              <a:ext uri="{FF2B5EF4-FFF2-40B4-BE49-F238E27FC236}">
                <a16:creationId xmlns:a16="http://schemas.microsoft.com/office/drawing/2014/main" id="{E77586A3-3EDE-F74A-9DC7-1E96CF033FDA}"/>
              </a:ext>
            </a:extLst>
          </p:cNvPr>
          <p:cNvSpPr/>
          <p:nvPr/>
        </p:nvSpPr>
        <p:spPr>
          <a:xfrm>
            <a:off x="7255565" y="2200916"/>
            <a:ext cx="337932" cy="184475"/>
          </a:xfrm>
          <a:prstGeom prst="rect">
            <a:avLst/>
          </a:prstGeom>
          <a:solidFill>
            <a:srgbClr val="66FF9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extBox 26">
            <a:extLst>
              <a:ext uri="{FF2B5EF4-FFF2-40B4-BE49-F238E27FC236}">
                <a16:creationId xmlns:a16="http://schemas.microsoft.com/office/drawing/2014/main" id="{A0A1788F-E188-BE44-AB4F-58D851050795}"/>
              </a:ext>
            </a:extLst>
          </p:cNvPr>
          <p:cNvSpPr txBox="1"/>
          <p:nvPr/>
        </p:nvSpPr>
        <p:spPr>
          <a:xfrm>
            <a:off x="7573619" y="2087217"/>
            <a:ext cx="2186610" cy="369332"/>
          </a:xfrm>
          <a:prstGeom prst="rect">
            <a:avLst/>
          </a:prstGeom>
          <a:noFill/>
        </p:spPr>
        <p:txBody>
          <a:bodyPr wrap="square" rtlCol="0">
            <a:spAutoFit/>
          </a:bodyPr>
          <a:lstStyle/>
          <a:p>
            <a:r>
              <a:rPr lang="en-US" dirty="0"/>
              <a:t>Winner suppliers</a:t>
            </a:r>
          </a:p>
        </p:txBody>
      </p:sp>
      <p:sp>
        <p:nvSpPr>
          <p:cNvPr id="28" name="Rectangle 27">
            <a:extLst>
              <a:ext uri="{FF2B5EF4-FFF2-40B4-BE49-F238E27FC236}">
                <a16:creationId xmlns:a16="http://schemas.microsoft.com/office/drawing/2014/main" id="{A24C3249-12F2-E747-8081-72A0B4299D29}"/>
              </a:ext>
            </a:extLst>
          </p:cNvPr>
          <p:cNvSpPr/>
          <p:nvPr/>
        </p:nvSpPr>
        <p:spPr>
          <a:xfrm>
            <a:off x="7366553" y="1394944"/>
            <a:ext cx="4316896" cy="646331"/>
          </a:xfrm>
          <a:prstGeom prst="rect">
            <a:avLst/>
          </a:prstGeom>
        </p:spPr>
        <p:txBody>
          <a:bodyPr wrap="square">
            <a:spAutoFit/>
          </a:bodyPr>
          <a:lstStyle/>
          <a:p>
            <a:pPr algn="ctr"/>
            <a:r>
              <a:rPr lang="en-US" b="1" dirty="0">
                <a:latin typeface="PalatinoLinotype"/>
              </a:rPr>
              <a:t>Co-bidding network in Swedish public procurement market (2009-2014)</a:t>
            </a:r>
            <a:endParaRPr lang="en-US" dirty="0"/>
          </a:p>
        </p:txBody>
      </p:sp>
    </p:spTree>
    <p:extLst>
      <p:ext uri="{BB962C8B-B14F-4D97-AF65-F5344CB8AC3E}">
        <p14:creationId xmlns:p14="http://schemas.microsoft.com/office/powerpoint/2010/main" val="2606591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B2A8C-BD92-AB4F-A2E3-26E42EF3E1B7}"/>
              </a:ext>
            </a:extLst>
          </p:cNvPr>
          <p:cNvSpPr>
            <a:spLocks noGrp="1"/>
          </p:cNvSpPr>
          <p:nvPr>
            <p:ph type="title"/>
          </p:nvPr>
        </p:nvSpPr>
        <p:spPr/>
        <p:txBody>
          <a:bodyPr/>
          <a:lstStyle/>
          <a:p>
            <a:r>
              <a:rPr lang="en-US" sz="4000" dirty="0"/>
              <a:t>Common Collusion Schemes in Public Bidding</a:t>
            </a:r>
            <a:br>
              <a:rPr lang="en-US" dirty="0"/>
            </a:br>
            <a:r>
              <a:rPr lang="en-US" sz="3200" dirty="0"/>
              <a:t>3. Market Division</a:t>
            </a:r>
          </a:p>
        </p:txBody>
      </p:sp>
      <p:pic>
        <p:nvPicPr>
          <p:cNvPr id="5" name="Picture 4">
            <a:extLst>
              <a:ext uri="{FF2B5EF4-FFF2-40B4-BE49-F238E27FC236}">
                <a16:creationId xmlns:a16="http://schemas.microsoft.com/office/drawing/2014/main" id="{5DE054A1-6554-AD46-BA18-5FAA0240529E}"/>
              </a:ext>
            </a:extLst>
          </p:cNvPr>
          <p:cNvPicPr>
            <a:picLocks noChangeAspect="1"/>
          </p:cNvPicPr>
          <p:nvPr/>
        </p:nvPicPr>
        <p:blipFill>
          <a:blip r:embed="rId3"/>
          <a:stretch>
            <a:fillRect/>
          </a:stretch>
        </p:blipFill>
        <p:spPr>
          <a:xfrm>
            <a:off x="2722269" y="2462757"/>
            <a:ext cx="6928439" cy="3876050"/>
          </a:xfrm>
          <a:prstGeom prst="rect">
            <a:avLst/>
          </a:prstGeom>
        </p:spPr>
      </p:pic>
      <p:sp>
        <p:nvSpPr>
          <p:cNvPr id="7" name="TextBox 6">
            <a:extLst>
              <a:ext uri="{FF2B5EF4-FFF2-40B4-BE49-F238E27FC236}">
                <a16:creationId xmlns:a16="http://schemas.microsoft.com/office/drawing/2014/main" id="{81905B8F-36F4-9344-9FB6-85D3CF0F251C}"/>
              </a:ext>
            </a:extLst>
          </p:cNvPr>
          <p:cNvSpPr txBox="1"/>
          <p:nvPr/>
        </p:nvSpPr>
        <p:spPr>
          <a:xfrm>
            <a:off x="3851648" y="2062647"/>
            <a:ext cx="4726983" cy="400110"/>
          </a:xfrm>
          <a:prstGeom prst="rect">
            <a:avLst/>
          </a:prstGeom>
          <a:noFill/>
        </p:spPr>
        <p:txBody>
          <a:bodyPr wrap="square" rtlCol="0">
            <a:spAutoFit/>
          </a:bodyPr>
          <a:lstStyle/>
          <a:p>
            <a:pPr algn="ctr"/>
            <a:r>
              <a:rPr lang="en-US" sz="2000" dirty="0"/>
              <a:t>Cable companies in the US</a:t>
            </a:r>
          </a:p>
        </p:txBody>
      </p:sp>
    </p:spTree>
    <p:extLst>
      <p:ext uri="{BB962C8B-B14F-4D97-AF65-F5344CB8AC3E}">
        <p14:creationId xmlns:p14="http://schemas.microsoft.com/office/powerpoint/2010/main" val="3224232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1918</TotalTime>
  <Words>1273</Words>
  <Application>Microsoft Macintosh PowerPoint</Application>
  <PresentationFormat>Widescreen</PresentationFormat>
  <Paragraphs>143</Paragraphs>
  <Slides>15</Slides>
  <Notes>11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15</vt:i4>
      </vt:variant>
    </vt:vector>
  </HeadingPairs>
  <TitlesOfParts>
    <vt:vector size="30" baseType="lpstr">
      <vt:lpstr>AdvTT3713a231+20</vt:lpstr>
      <vt:lpstr>AdvTT5ada87cc</vt:lpstr>
      <vt:lpstr>Arial</vt:lpstr>
      <vt:lpstr>Calibri</vt:lpstr>
      <vt:lpstr>Calibri Light</vt:lpstr>
      <vt:lpstr>Cambria Math</vt:lpstr>
      <vt:lpstr>Change Calibre</vt:lpstr>
      <vt:lpstr>CMR12</vt:lpstr>
      <vt:lpstr>NimbusRomNo9L</vt:lpstr>
      <vt:lpstr>Noto Sans</vt:lpstr>
      <vt:lpstr>PalatinoLinotype</vt:lpstr>
      <vt:lpstr>Tahoma</vt:lpstr>
      <vt:lpstr>TimesNewRoman</vt:lpstr>
      <vt:lpstr>TimesNewRomanPSMT</vt:lpstr>
      <vt:lpstr>Office Theme</vt:lpstr>
      <vt:lpstr>Detecting Cartels in Public Auctions</vt:lpstr>
      <vt:lpstr>PowerPoint Presentation</vt:lpstr>
      <vt:lpstr>Why it’s so important to detect cartels </vt:lpstr>
      <vt:lpstr>PowerPoint Presentation</vt:lpstr>
      <vt:lpstr>Example of Economic Assessment (price-fixing cartel)</vt:lpstr>
      <vt:lpstr>Example of Economic Assessment</vt:lpstr>
      <vt:lpstr>PowerPoint Presentation</vt:lpstr>
      <vt:lpstr>PowerPoint Presentation</vt:lpstr>
      <vt:lpstr>Common Collusion Schemes in Public Bidding 3. Market Division</vt:lpstr>
      <vt:lpstr>Case study 1: Collusion in Highway Procurement Auctions </vt:lpstr>
      <vt:lpstr>Case study 2: world bank Predict the level of risk for a contract</vt:lpstr>
      <vt:lpstr>Study case 1: world bank</vt:lpstr>
      <vt:lpstr>Study case 1: world bank</vt:lpstr>
      <vt:lpstr>Study case 2: world bank Predict the level of risk for a contract</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54</cp:revision>
  <dcterms:created xsi:type="dcterms:W3CDTF">2018-02-22T22:35:06Z</dcterms:created>
  <dcterms:modified xsi:type="dcterms:W3CDTF">2018-02-24T06:33:32Z</dcterms:modified>
</cp:coreProperties>
</file>